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24"/>
  </p:notesMasterIdLst>
  <p:sldIdLst>
    <p:sldId id="256" r:id="rId2"/>
    <p:sldId id="287" r:id="rId3"/>
    <p:sldId id="258" r:id="rId4"/>
    <p:sldId id="284" r:id="rId5"/>
    <p:sldId id="265" r:id="rId6"/>
    <p:sldId id="281" r:id="rId7"/>
    <p:sldId id="273" r:id="rId8"/>
    <p:sldId id="282" r:id="rId9"/>
    <p:sldId id="274" r:id="rId10"/>
    <p:sldId id="283" r:id="rId11"/>
    <p:sldId id="297" r:id="rId12"/>
    <p:sldId id="298" r:id="rId13"/>
    <p:sldId id="302" r:id="rId14"/>
    <p:sldId id="299" r:id="rId15"/>
    <p:sldId id="300" r:id="rId16"/>
    <p:sldId id="301" r:id="rId17"/>
    <p:sldId id="295" r:id="rId18"/>
    <p:sldId id="296" r:id="rId19"/>
    <p:sldId id="288" r:id="rId20"/>
    <p:sldId id="289" r:id="rId21"/>
    <p:sldId id="303" r:id="rId22"/>
    <p:sldId id="304" r:id="rId23"/>
  </p:sldIdLst>
  <p:sldSz cx="18288000" cy="10287000"/>
  <p:notesSz cx="6858000" cy="9144000"/>
  <p:embeddedFontLst>
    <p:embeddedFont>
      <p:font typeface="Calibri" pitchFamily="34" charset="0"/>
      <p:regular r:id="rId25"/>
      <p:bold r:id="rId26"/>
      <p:italic r:id="rId27"/>
      <p:boldItalic r:id="rId28"/>
    </p:embeddedFont>
  </p:embeddedFont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FFCC"/>
    <a:srgbClr val="FF3399"/>
    <a:srgbClr val="E7B9B9"/>
    <a:srgbClr val="2B22E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78700" autoAdjust="0"/>
  </p:normalViewPr>
  <p:slideViewPr>
    <p:cSldViewPr>
      <p:cViewPr varScale="1">
        <p:scale>
          <a:sx n="76" d="100"/>
          <a:sy n="76" d="100"/>
        </p:scale>
        <p:origin x="-3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928;&#913;&#925;&#913;&#915;&#921;&#937;&#932;&#919;&#931;%20&#922;&#927;&#933;&#914;&#917;&#923;&#919;&#931;\Downloads\&#914;&#9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plotArea>
      <c:layout/>
      <c:barChart>
        <c:barDir val="col"/>
        <c:grouping val="clustered"/>
        <c:ser>
          <c:idx val="0"/>
          <c:order val="0"/>
          <c:spPr>
            <a:solidFill>
              <a:schemeClr val="accent1"/>
            </a:solidFill>
            <a:ln>
              <a:noFill/>
            </a:ln>
            <a:effectLst/>
            <a:scene3d>
              <a:camera prst="orthographicFront"/>
              <a:lightRig rig="threePt" dir="t"/>
            </a:scene3d>
            <a:sp3d>
              <a:bevelT/>
            </a:sp3d>
          </c:spPr>
          <c:dPt>
            <c:idx val="1"/>
            <c:spPr>
              <a:solidFill>
                <a:srgbClr val="FF0000"/>
              </a:solidFill>
              <a:ln>
                <a:noFill/>
              </a:ln>
              <a:effectLst/>
              <a:scene3d>
                <a:camera prst="orthographicFront"/>
                <a:lightRig rig="threePt" dir="t"/>
              </a:scene3d>
              <a:sp3d>
                <a:bevelT/>
              </a:sp3d>
            </c:spPr>
            <c:extLst xmlns:c16r2="http://schemas.microsoft.com/office/drawing/2015/06/chart">
              <c:ext xmlns:c16="http://schemas.microsoft.com/office/drawing/2014/chart" uri="{C3380CC4-5D6E-409C-BE32-E72D297353CC}">
                <c16:uniqueId val="{00000001-700C-4437-9F95-F654E75F1051}"/>
              </c:ext>
            </c:extLst>
          </c:dPt>
          <c:dPt>
            <c:idx val="2"/>
            <c:spPr>
              <a:solidFill>
                <a:schemeClr val="accent6">
                  <a:lumMod val="60000"/>
                  <a:lumOff val="40000"/>
                </a:schemeClr>
              </a:solidFill>
              <a:ln>
                <a:noFill/>
              </a:ln>
              <a:effectLst/>
              <a:scene3d>
                <a:camera prst="orthographicFront"/>
                <a:lightRig rig="threePt" dir="t"/>
              </a:scene3d>
              <a:sp3d>
                <a:bevelT/>
              </a:sp3d>
            </c:spPr>
            <c:extLst xmlns:c16r2="http://schemas.microsoft.com/office/drawing/2015/06/chart">
              <c:ext xmlns:c16="http://schemas.microsoft.com/office/drawing/2014/chart" uri="{C3380CC4-5D6E-409C-BE32-E72D297353CC}">
                <c16:uniqueId val="{00000003-700C-4437-9F95-F654E75F1051}"/>
              </c:ext>
            </c:extLst>
          </c:dPt>
          <c:dPt>
            <c:idx val="3"/>
            <c:spPr>
              <a:solidFill>
                <a:schemeClr val="tx2">
                  <a:lumMod val="75000"/>
                </a:schemeClr>
              </a:solidFill>
              <a:ln>
                <a:noFill/>
              </a:ln>
              <a:effectLst/>
              <a:scene3d>
                <a:camera prst="orthographicFront"/>
                <a:lightRig rig="threePt" dir="t"/>
              </a:scene3d>
              <a:sp3d>
                <a:bevelT/>
              </a:sp3d>
            </c:spPr>
            <c:extLst xmlns:c16r2="http://schemas.microsoft.com/office/drawing/2015/06/chart">
              <c:ext xmlns:c16="http://schemas.microsoft.com/office/drawing/2014/chart" uri="{C3380CC4-5D6E-409C-BE32-E72D297353CC}">
                <c16:uniqueId val="{00000005-700C-4437-9F95-F654E75F1051}"/>
              </c:ext>
            </c:extLst>
          </c:dPt>
          <c:dPt>
            <c:idx val="4"/>
            <c:spPr>
              <a:solidFill>
                <a:srgbClr val="002060"/>
              </a:solidFill>
              <a:ln>
                <a:noFill/>
              </a:ln>
              <a:effectLst/>
              <a:scene3d>
                <a:camera prst="orthographicFront"/>
                <a:lightRig rig="threePt" dir="t"/>
              </a:scene3d>
              <a:sp3d>
                <a:bevelT/>
              </a:sp3d>
            </c:spPr>
            <c:extLst xmlns:c16r2="http://schemas.microsoft.com/office/drawing/2015/06/chart">
              <c:ext xmlns:c16="http://schemas.microsoft.com/office/drawing/2014/chart" uri="{C3380CC4-5D6E-409C-BE32-E72D297353CC}">
                <c16:uniqueId val="{00000007-700C-4437-9F95-F654E75F1051}"/>
              </c:ext>
            </c:extLst>
          </c:dPt>
          <c:dLbls>
            <c:spPr>
              <a:noFill/>
              <a:ln>
                <a:noFill/>
              </a:ln>
              <a:effectLst/>
            </c:spPr>
            <c:txPr>
              <a:bodyPr rot="0" vert="horz"/>
              <a:lstStyle/>
              <a:p>
                <a:pPr>
                  <a:defRPr/>
                </a:pPr>
                <a:endParaRPr lang="el-GR"/>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Φύλλο1!$D$3:$D$6</c:f>
              <c:strCache>
                <c:ptCount val="4"/>
                <c:pt idx="0">
                  <c:v>Λέσβος - Λήμνος</c:v>
                </c:pt>
                <c:pt idx="1">
                  <c:v>Σάμος - Ικαρία</c:v>
                </c:pt>
                <c:pt idx="2">
                  <c:v>Χίος</c:v>
                </c:pt>
                <c:pt idx="3">
                  <c:v>Περιφέρεια Βορείου Αιγαίου</c:v>
                </c:pt>
              </c:strCache>
            </c:strRef>
          </c:cat>
          <c:val>
            <c:numRef>
              <c:f>Φύλλο1!$E$3:$E$6</c:f>
              <c:numCache>
                <c:formatCode>General</c:formatCode>
                <c:ptCount val="4"/>
                <c:pt idx="0">
                  <c:v>46.3</c:v>
                </c:pt>
                <c:pt idx="1">
                  <c:v>36.6</c:v>
                </c:pt>
                <c:pt idx="2">
                  <c:v>19.399999999999999</c:v>
                </c:pt>
                <c:pt idx="3">
                  <c:v>102.30000000000001</c:v>
                </c:pt>
              </c:numCache>
            </c:numRef>
          </c:val>
          <c:extLst xmlns:c16r2="http://schemas.microsoft.com/office/drawing/2015/06/chart">
            <c:ext xmlns:c16="http://schemas.microsoft.com/office/drawing/2014/chart" uri="{C3380CC4-5D6E-409C-BE32-E72D297353CC}">
              <c16:uniqueId val="{00000008-700C-4437-9F95-F654E75F1051}"/>
            </c:ext>
          </c:extLst>
        </c:ser>
        <c:gapWidth val="219"/>
        <c:axId val="94715904"/>
        <c:axId val="94717440"/>
      </c:barChart>
      <c:catAx>
        <c:axId val="947159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l-GR"/>
          </a:p>
        </c:txPr>
        <c:crossAx val="94717440"/>
        <c:crosses val="autoZero"/>
        <c:auto val="1"/>
        <c:lblAlgn val="ctr"/>
        <c:lblOffset val="100"/>
      </c:catAx>
      <c:valAx>
        <c:axId val="94717440"/>
        <c:scaling>
          <c:orientation val="minMax"/>
        </c:scaling>
        <c:delete val="1"/>
        <c:axPos val="l"/>
        <c:numFmt formatCode="General" sourceLinked="1"/>
        <c:majorTickMark val="none"/>
        <c:tickLblPos val="none"/>
        <c:crossAx val="94715904"/>
        <c:crosses val="autoZero"/>
        <c:crossBetween val="between"/>
      </c:valAx>
      <c:spPr>
        <a:noFill/>
        <a:ln>
          <a:noFill/>
        </a:ln>
        <a:effectLst/>
      </c:spPr>
    </c:plotArea>
    <c:plotVisOnly val="1"/>
    <c:dispBlanksAs val="gap"/>
  </c:chart>
  <c:spPr>
    <a:solidFill>
      <a:schemeClr val="bg1"/>
    </a:solidFill>
    <a:ln w="9525" cap="flat" cmpd="sng" algn="ctr">
      <a:noFill/>
      <a:round/>
    </a:ln>
    <a:effectLst/>
  </c:spPr>
  <c:txPr>
    <a:bodyPr/>
    <a:lstStyle/>
    <a:p>
      <a:pPr>
        <a:defRPr sz="1600" b="1"/>
      </a:pPr>
      <a:endParaRPr lang="el-G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0224F4-7F2B-4B34-A51C-0D8504306485}" type="datetimeFigureOut">
              <a:rPr lang="el-GR" smtClean="0"/>
              <a:pPr/>
              <a:t>2/4/2021</a:t>
            </a:fld>
            <a:endParaRPr lang="el-GR"/>
          </a:p>
        </p:txBody>
      </p:sp>
      <p:sp>
        <p:nvSpPr>
          <p:cNvPr id="4" name="3 - Θέση εικόνας διαφάνειας"/>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1CDB90-6738-4FEE-A892-23F6633F7D97}" type="slidenum">
              <a:rPr lang="el-GR" smtClean="0"/>
              <a:pPr/>
              <a:t>‹#›</a:t>
            </a:fld>
            <a:endParaRPr lang="el-GR"/>
          </a:p>
        </p:txBody>
      </p:sp>
    </p:spTree>
    <p:extLst>
      <p:ext uri="{BB962C8B-B14F-4D97-AF65-F5344CB8AC3E}">
        <p14:creationId xmlns="" xmlns:p14="http://schemas.microsoft.com/office/powerpoint/2010/main" val="3516822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51CDB90-6738-4FEE-A892-23F6633F7D97}" type="slidenum">
              <a:rPr lang="el-GR" smtClean="0"/>
              <a:pPr/>
              <a:t>1</a:t>
            </a:fld>
            <a:endParaRPr lang="el-GR"/>
          </a:p>
        </p:txBody>
      </p:sp>
    </p:spTree>
    <p:extLst>
      <p:ext uri="{BB962C8B-B14F-4D97-AF65-F5344CB8AC3E}">
        <p14:creationId xmlns="" xmlns:p14="http://schemas.microsoft.com/office/powerpoint/2010/main" val="1929997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71600" y="3195640"/>
            <a:ext cx="15544800" cy="2205038"/>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2743200" y="5829300"/>
            <a:ext cx="12801600" cy="2628900"/>
          </a:xfrm>
        </p:spPr>
        <p:txBody>
          <a:bodyPr/>
          <a:lstStyle>
            <a:lvl1pPr marL="0" indent="0" algn="ctr">
              <a:buNone/>
              <a:defRPr>
                <a:solidFill>
                  <a:schemeClr val="tx1">
                    <a:tint val="75000"/>
                  </a:schemeClr>
                </a:solidFill>
              </a:defRPr>
            </a:lvl1pPr>
            <a:lvl2pPr marL="816415" indent="0" algn="ctr">
              <a:buNone/>
              <a:defRPr>
                <a:solidFill>
                  <a:schemeClr val="tx1">
                    <a:tint val="75000"/>
                  </a:schemeClr>
                </a:solidFill>
              </a:defRPr>
            </a:lvl2pPr>
            <a:lvl3pPr marL="1632832" indent="0" algn="ctr">
              <a:buNone/>
              <a:defRPr>
                <a:solidFill>
                  <a:schemeClr val="tx1">
                    <a:tint val="75000"/>
                  </a:schemeClr>
                </a:solidFill>
              </a:defRPr>
            </a:lvl3pPr>
            <a:lvl4pPr marL="2449246" indent="0" algn="ctr">
              <a:buNone/>
              <a:defRPr>
                <a:solidFill>
                  <a:schemeClr val="tx1">
                    <a:tint val="75000"/>
                  </a:schemeClr>
                </a:solidFill>
              </a:defRPr>
            </a:lvl4pPr>
            <a:lvl5pPr marL="3265661" indent="0" algn="ctr">
              <a:buNone/>
              <a:defRPr>
                <a:solidFill>
                  <a:schemeClr val="tx1">
                    <a:tint val="75000"/>
                  </a:schemeClr>
                </a:solidFill>
              </a:defRPr>
            </a:lvl5pPr>
            <a:lvl6pPr marL="4082078" indent="0" algn="ctr">
              <a:buNone/>
              <a:defRPr>
                <a:solidFill>
                  <a:schemeClr val="tx1">
                    <a:tint val="75000"/>
                  </a:schemeClr>
                </a:solidFill>
              </a:defRPr>
            </a:lvl6pPr>
            <a:lvl7pPr marL="4898493" indent="0" algn="ctr">
              <a:buNone/>
              <a:defRPr>
                <a:solidFill>
                  <a:schemeClr val="tx1">
                    <a:tint val="75000"/>
                  </a:schemeClr>
                </a:solidFill>
              </a:defRPr>
            </a:lvl7pPr>
            <a:lvl8pPr marL="5714908" indent="0" algn="ctr">
              <a:buNone/>
              <a:defRPr>
                <a:solidFill>
                  <a:schemeClr val="tx1">
                    <a:tint val="75000"/>
                  </a:schemeClr>
                </a:solidFill>
              </a:defRPr>
            </a:lvl8pPr>
            <a:lvl9pPr marL="6531325"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59F50CB2-F3E4-43E2-9CBD-0F79A2285059}" type="datetime1">
              <a:rPr lang="en-US" smtClean="0"/>
              <a:pPr>
                <a:defRPr/>
              </a:pPr>
              <a:t>4/2/2021</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AB56AE8B-A7BD-45A1-A3B6-36648F2A0B03}"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2F6BB2A6-D228-4D74-894D-065E547D5BF6}" type="datetime1">
              <a:rPr lang="en-US" smtClean="0"/>
              <a:pPr>
                <a:defRPr/>
              </a:pPr>
              <a:t>4/2/2021</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59EDAC61-AFBE-4789-8C09-85704D96E190}"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26517600" y="619125"/>
            <a:ext cx="8229600" cy="1316593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1828800" y="619125"/>
            <a:ext cx="24384000" cy="1316593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071392C7-0532-467A-9296-CE1BAA1570CD}" type="datetime1">
              <a:rPr lang="en-US" smtClean="0"/>
              <a:pPr>
                <a:defRPr/>
              </a:pPr>
              <a:t>4/2/2021</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A4C88BE6-EE43-4E9D-96B9-05FFE90BBBEA}"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8DA03EFA-2692-4760-BCC0-818390538084}" type="datetime1">
              <a:rPr lang="en-US" smtClean="0"/>
              <a:pPr>
                <a:defRPr/>
              </a:pPr>
              <a:t>4/2/2021</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DF6A4025-B456-44D2-8EFB-D2C2A884D18C}"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44626" y="6610352"/>
            <a:ext cx="15544800" cy="2043113"/>
          </a:xfrm>
        </p:spPr>
        <p:txBody>
          <a:bodyPr anchor="t"/>
          <a:lstStyle>
            <a:lvl1pPr algn="l">
              <a:defRPr sz="7100" b="1" cap="all"/>
            </a:lvl1pPr>
          </a:lstStyle>
          <a:p>
            <a:r>
              <a:rPr lang="el-GR"/>
              <a:t>Kλικ για επεξεργασία του τίτλου</a:t>
            </a:r>
          </a:p>
        </p:txBody>
      </p:sp>
      <p:sp>
        <p:nvSpPr>
          <p:cNvPr id="3" name="2 - Θέση κειμένου"/>
          <p:cNvSpPr>
            <a:spLocks noGrp="1"/>
          </p:cNvSpPr>
          <p:nvPr>
            <p:ph type="body" idx="1"/>
          </p:nvPr>
        </p:nvSpPr>
        <p:spPr>
          <a:xfrm>
            <a:off x="1444626" y="4360072"/>
            <a:ext cx="15544800" cy="2250281"/>
          </a:xfrm>
        </p:spPr>
        <p:txBody>
          <a:bodyPr anchor="b"/>
          <a:lstStyle>
            <a:lvl1pPr marL="0" indent="0">
              <a:buNone/>
              <a:defRPr sz="3600">
                <a:solidFill>
                  <a:schemeClr val="tx1">
                    <a:tint val="75000"/>
                  </a:schemeClr>
                </a:solidFill>
              </a:defRPr>
            </a:lvl1pPr>
            <a:lvl2pPr marL="816415" indent="0">
              <a:buNone/>
              <a:defRPr sz="3200">
                <a:solidFill>
                  <a:schemeClr val="tx1">
                    <a:tint val="75000"/>
                  </a:schemeClr>
                </a:solidFill>
              </a:defRPr>
            </a:lvl2pPr>
            <a:lvl3pPr marL="1632832" indent="0">
              <a:buNone/>
              <a:defRPr sz="2900">
                <a:solidFill>
                  <a:schemeClr val="tx1">
                    <a:tint val="75000"/>
                  </a:schemeClr>
                </a:solidFill>
              </a:defRPr>
            </a:lvl3pPr>
            <a:lvl4pPr marL="2449246" indent="0">
              <a:buNone/>
              <a:defRPr sz="2500">
                <a:solidFill>
                  <a:schemeClr val="tx1">
                    <a:tint val="75000"/>
                  </a:schemeClr>
                </a:solidFill>
              </a:defRPr>
            </a:lvl4pPr>
            <a:lvl5pPr marL="3265661" indent="0">
              <a:buNone/>
              <a:defRPr sz="2500">
                <a:solidFill>
                  <a:schemeClr val="tx1">
                    <a:tint val="75000"/>
                  </a:schemeClr>
                </a:solidFill>
              </a:defRPr>
            </a:lvl5pPr>
            <a:lvl6pPr marL="4082078" indent="0">
              <a:buNone/>
              <a:defRPr sz="2500">
                <a:solidFill>
                  <a:schemeClr val="tx1">
                    <a:tint val="75000"/>
                  </a:schemeClr>
                </a:solidFill>
              </a:defRPr>
            </a:lvl6pPr>
            <a:lvl7pPr marL="4898493" indent="0">
              <a:buNone/>
              <a:defRPr sz="2500">
                <a:solidFill>
                  <a:schemeClr val="tx1">
                    <a:tint val="75000"/>
                  </a:schemeClr>
                </a:solidFill>
              </a:defRPr>
            </a:lvl7pPr>
            <a:lvl8pPr marL="5714908" indent="0">
              <a:buNone/>
              <a:defRPr sz="2500">
                <a:solidFill>
                  <a:schemeClr val="tx1">
                    <a:tint val="75000"/>
                  </a:schemeClr>
                </a:solidFill>
              </a:defRPr>
            </a:lvl8pPr>
            <a:lvl9pPr marL="6531325" indent="0">
              <a:buNone/>
              <a:defRPr sz="25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C23CC9C-F6CC-4DFB-823A-A5E8376C3D84}" type="datetime1">
              <a:rPr lang="en-US" smtClean="0"/>
              <a:pPr>
                <a:defRPr/>
              </a:pPr>
              <a:t>4/2/2021</a:t>
            </a:fld>
            <a:endParaRPr lang="en-US"/>
          </a:p>
        </p:txBody>
      </p:sp>
      <p:sp>
        <p:nvSpPr>
          <p:cNvPr id="5" name="4 - Θέση υποσέλιδου"/>
          <p:cNvSpPr>
            <a:spLocks noGrp="1"/>
          </p:cNvSpPr>
          <p:nvPr>
            <p:ph type="ftr" sz="quarter" idx="11"/>
          </p:nvPr>
        </p:nvSpPr>
        <p:spPr/>
        <p:txBody>
          <a:bodyPr/>
          <a:lstStyle>
            <a:lvl1pPr>
              <a:defRPr/>
            </a:lvl1pPr>
          </a:lstStyle>
          <a:p>
            <a:pPr>
              <a:defRPr/>
            </a:pPr>
            <a:endParaRPr lang="en-US"/>
          </a:p>
        </p:txBody>
      </p:sp>
      <p:sp>
        <p:nvSpPr>
          <p:cNvPr id="6" name="5 - Θέση αριθμού διαφάνειας"/>
          <p:cNvSpPr>
            <a:spLocks noGrp="1"/>
          </p:cNvSpPr>
          <p:nvPr>
            <p:ph type="sldNum" sz="quarter" idx="12"/>
          </p:nvPr>
        </p:nvSpPr>
        <p:spPr/>
        <p:txBody>
          <a:bodyPr/>
          <a:lstStyle>
            <a:lvl1pPr>
              <a:defRPr/>
            </a:lvl1pPr>
          </a:lstStyle>
          <a:p>
            <a:pPr>
              <a:defRPr/>
            </a:pPr>
            <a:fld id="{D9C78671-6D78-41BD-ADB2-05411BB540CE}"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1828800" y="3600450"/>
            <a:ext cx="16306800" cy="10184607"/>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18440400" y="3600450"/>
            <a:ext cx="16306800" cy="10184607"/>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p:cNvSpPr>
            <a:spLocks noGrp="1"/>
          </p:cNvSpPr>
          <p:nvPr>
            <p:ph type="dt" sz="half" idx="10"/>
          </p:nvPr>
        </p:nvSpPr>
        <p:spPr/>
        <p:txBody>
          <a:bodyPr/>
          <a:lstStyle>
            <a:lvl1pPr>
              <a:defRPr/>
            </a:lvl1pPr>
          </a:lstStyle>
          <a:p>
            <a:pPr>
              <a:defRPr/>
            </a:pPr>
            <a:fld id="{24014E3D-8E11-46DD-A92C-486111ED9CFF}" type="datetime1">
              <a:rPr lang="en-US" smtClean="0"/>
              <a:pPr>
                <a:defRPr/>
              </a:pPr>
              <a:t>4/2/2021</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3756EF1D-5B05-43A6-8732-C45EC6019745}"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11957"/>
            <a:ext cx="16459200" cy="17145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914400" y="2302671"/>
            <a:ext cx="8080376" cy="959643"/>
          </a:xfrm>
        </p:spPr>
        <p:txBody>
          <a:bodyPr anchor="b"/>
          <a:lstStyle>
            <a:lvl1pPr marL="0" indent="0">
              <a:buNone/>
              <a:defRPr sz="4300" b="1"/>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914400" y="3262312"/>
            <a:ext cx="8080376" cy="5926932"/>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9290053" y="2302671"/>
            <a:ext cx="8083550" cy="959643"/>
          </a:xfrm>
        </p:spPr>
        <p:txBody>
          <a:bodyPr anchor="b"/>
          <a:lstStyle>
            <a:lvl1pPr marL="0" indent="0">
              <a:buNone/>
              <a:defRPr sz="4300" b="1"/>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9290053" y="3262312"/>
            <a:ext cx="8083550" cy="5926932"/>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p:cNvSpPr>
            <a:spLocks noGrp="1"/>
          </p:cNvSpPr>
          <p:nvPr>
            <p:ph type="dt" sz="half" idx="10"/>
          </p:nvPr>
        </p:nvSpPr>
        <p:spPr/>
        <p:txBody>
          <a:bodyPr/>
          <a:lstStyle>
            <a:lvl1pPr>
              <a:defRPr/>
            </a:lvl1pPr>
          </a:lstStyle>
          <a:p>
            <a:pPr>
              <a:defRPr/>
            </a:pPr>
            <a:fld id="{F9C8470B-F2E1-469D-AAF0-1BF812CF7F37}" type="datetime1">
              <a:rPr lang="en-US" smtClean="0"/>
              <a:pPr>
                <a:defRPr/>
              </a:pPr>
              <a:t>4/2/2021</a:t>
            </a:fld>
            <a:endParaRPr lang="en-US"/>
          </a:p>
        </p:txBody>
      </p:sp>
      <p:sp>
        <p:nvSpPr>
          <p:cNvPr id="8" name="4 - Θέση υποσέλιδου"/>
          <p:cNvSpPr>
            <a:spLocks noGrp="1"/>
          </p:cNvSpPr>
          <p:nvPr>
            <p:ph type="ftr" sz="quarter" idx="11"/>
          </p:nvPr>
        </p:nvSpPr>
        <p:spPr/>
        <p:txBody>
          <a:bodyPr/>
          <a:lstStyle>
            <a:lvl1pPr>
              <a:defRPr/>
            </a:lvl1pPr>
          </a:lstStyle>
          <a:p>
            <a:pPr>
              <a:defRPr/>
            </a:pPr>
            <a:endParaRPr lang="en-US"/>
          </a:p>
        </p:txBody>
      </p:sp>
      <p:sp>
        <p:nvSpPr>
          <p:cNvPr id="9" name="5 - Θέση αριθμού διαφάνειας"/>
          <p:cNvSpPr>
            <a:spLocks noGrp="1"/>
          </p:cNvSpPr>
          <p:nvPr>
            <p:ph type="sldNum" sz="quarter" idx="12"/>
          </p:nvPr>
        </p:nvSpPr>
        <p:spPr/>
        <p:txBody>
          <a:bodyPr/>
          <a:lstStyle>
            <a:lvl1pPr>
              <a:defRPr/>
            </a:lvl1pPr>
          </a:lstStyle>
          <a:p>
            <a:pPr>
              <a:defRPr/>
            </a:pPr>
            <a:fld id="{550403E3-CFDD-4F59-8FBF-3CFACDDD14EE}"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3 - Θέση ημερομηνίας"/>
          <p:cNvSpPr>
            <a:spLocks noGrp="1"/>
          </p:cNvSpPr>
          <p:nvPr>
            <p:ph type="dt" sz="half" idx="10"/>
          </p:nvPr>
        </p:nvSpPr>
        <p:spPr/>
        <p:txBody>
          <a:bodyPr/>
          <a:lstStyle>
            <a:lvl1pPr>
              <a:defRPr/>
            </a:lvl1pPr>
          </a:lstStyle>
          <a:p>
            <a:pPr>
              <a:defRPr/>
            </a:pPr>
            <a:fld id="{9DC75F97-2F62-4683-97CF-C10D7D10B4AA}" type="datetime1">
              <a:rPr lang="en-US" smtClean="0"/>
              <a:pPr>
                <a:defRPr/>
              </a:pPr>
              <a:t>4/2/2021</a:t>
            </a:fld>
            <a:endParaRPr lang="en-US"/>
          </a:p>
        </p:txBody>
      </p:sp>
      <p:sp>
        <p:nvSpPr>
          <p:cNvPr id="4" name="4 - Θέση υποσέλιδου"/>
          <p:cNvSpPr>
            <a:spLocks noGrp="1"/>
          </p:cNvSpPr>
          <p:nvPr>
            <p:ph type="ftr" sz="quarter" idx="11"/>
          </p:nvPr>
        </p:nvSpPr>
        <p:spPr/>
        <p:txBody>
          <a:bodyPr/>
          <a:lstStyle>
            <a:lvl1pPr>
              <a:defRPr/>
            </a:lvl1pPr>
          </a:lstStyle>
          <a:p>
            <a:pPr>
              <a:defRPr/>
            </a:pPr>
            <a:endParaRPr lang="en-US"/>
          </a:p>
        </p:txBody>
      </p:sp>
      <p:sp>
        <p:nvSpPr>
          <p:cNvPr id="5" name="5 - Θέση αριθμού διαφάνειας"/>
          <p:cNvSpPr>
            <a:spLocks noGrp="1"/>
          </p:cNvSpPr>
          <p:nvPr>
            <p:ph type="sldNum" sz="quarter" idx="12"/>
          </p:nvPr>
        </p:nvSpPr>
        <p:spPr/>
        <p:txBody>
          <a:bodyPr/>
          <a:lstStyle>
            <a:lvl1pPr>
              <a:defRPr/>
            </a:lvl1pPr>
          </a:lstStyle>
          <a:p>
            <a:pPr>
              <a:defRPr/>
            </a:pPr>
            <a:fld id="{0F41579A-7C81-4F1E-B41B-CBDC4CE7D51D}"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E214AEFF-E2E4-4BB7-B247-00186C4FC8EC}" type="datetime1">
              <a:rPr lang="en-US" smtClean="0"/>
              <a:pPr>
                <a:defRPr/>
              </a:pPr>
              <a:t>4/2/2021</a:t>
            </a:fld>
            <a:endParaRPr lang="en-US"/>
          </a:p>
        </p:txBody>
      </p:sp>
      <p:sp>
        <p:nvSpPr>
          <p:cNvPr id="3" name="4 - Θέση υποσέλιδου"/>
          <p:cNvSpPr>
            <a:spLocks noGrp="1"/>
          </p:cNvSpPr>
          <p:nvPr>
            <p:ph type="ftr" sz="quarter" idx="11"/>
          </p:nvPr>
        </p:nvSpPr>
        <p:spPr/>
        <p:txBody>
          <a:bodyPr/>
          <a:lstStyle>
            <a:lvl1pPr>
              <a:defRPr/>
            </a:lvl1pPr>
          </a:lstStyle>
          <a:p>
            <a:pPr>
              <a:defRPr/>
            </a:pPr>
            <a:endParaRPr lang="en-US"/>
          </a:p>
        </p:txBody>
      </p:sp>
      <p:sp>
        <p:nvSpPr>
          <p:cNvPr id="4" name="5 - Θέση αριθμού διαφάνειας"/>
          <p:cNvSpPr>
            <a:spLocks noGrp="1"/>
          </p:cNvSpPr>
          <p:nvPr>
            <p:ph type="sldNum" sz="quarter" idx="12"/>
          </p:nvPr>
        </p:nvSpPr>
        <p:spPr/>
        <p:txBody>
          <a:bodyPr/>
          <a:lstStyle>
            <a:lvl1pPr>
              <a:defRPr/>
            </a:lvl1pPr>
          </a:lstStyle>
          <a:p>
            <a:pPr>
              <a:defRPr/>
            </a:pPr>
            <a:fld id="{37D156DE-3078-43B6-9712-5B5E43536B76}"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3" y="409575"/>
            <a:ext cx="6016626" cy="1743075"/>
          </a:xfrm>
        </p:spPr>
        <p:txBody>
          <a:bodyPr anchor="b"/>
          <a:lstStyle>
            <a:lvl1pPr algn="l">
              <a:defRPr sz="3600" b="1"/>
            </a:lvl1pPr>
          </a:lstStyle>
          <a:p>
            <a:r>
              <a:rPr lang="el-GR"/>
              <a:t>Kλικ για επεξεργασία του τίτλου</a:t>
            </a:r>
          </a:p>
        </p:txBody>
      </p:sp>
      <p:sp>
        <p:nvSpPr>
          <p:cNvPr id="3" name="2 - Θέση περιεχομένου"/>
          <p:cNvSpPr>
            <a:spLocks noGrp="1"/>
          </p:cNvSpPr>
          <p:nvPr>
            <p:ph idx="1"/>
          </p:nvPr>
        </p:nvSpPr>
        <p:spPr>
          <a:xfrm>
            <a:off x="7150100" y="409577"/>
            <a:ext cx="10223500" cy="8779670"/>
          </a:xfrm>
        </p:spPr>
        <p:txBody>
          <a:bodyPr/>
          <a:lstStyle>
            <a:lvl1pPr>
              <a:defRPr sz="5700"/>
            </a:lvl1pPr>
            <a:lvl2pPr>
              <a:defRPr sz="5000"/>
            </a:lvl2pPr>
            <a:lvl3pPr>
              <a:defRPr sz="4300"/>
            </a:lvl3pPr>
            <a:lvl4pPr>
              <a:defRPr sz="3600"/>
            </a:lvl4pPr>
            <a:lvl5pPr>
              <a:defRPr sz="3600"/>
            </a:lvl5pPr>
            <a:lvl6pPr>
              <a:defRPr sz="3600"/>
            </a:lvl6pPr>
            <a:lvl7pPr>
              <a:defRPr sz="3600"/>
            </a:lvl7pPr>
            <a:lvl8pPr>
              <a:defRPr sz="3600"/>
            </a:lvl8pPr>
            <a:lvl9pPr>
              <a:defRPr sz="3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914403" y="2152652"/>
            <a:ext cx="6016626" cy="7036595"/>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FEA0BDC6-50AC-4A0D-B998-5D8EF78E5A21}" type="datetime1">
              <a:rPr lang="en-US" smtClean="0"/>
              <a:pPr>
                <a:defRPr/>
              </a:pPr>
              <a:t>4/2/2021</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7C006DF1-5863-4DCE-91D2-D409501A7F92}"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3584576" y="7200900"/>
            <a:ext cx="10972800" cy="850107"/>
          </a:xfrm>
        </p:spPr>
        <p:txBody>
          <a:bodyPr anchor="b"/>
          <a:lstStyle>
            <a:lvl1pPr algn="l">
              <a:defRPr sz="3600" b="1"/>
            </a:lvl1pPr>
          </a:lstStyle>
          <a:p>
            <a:r>
              <a:rPr lang="el-GR"/>
              <a:t>Kλικ για επεξεργασία του τίτλου</a:t>
            </a:r>
          </a:p>
        </p:txBody>
      </p:sp>
      <p:sp>
        <p:nvSpPr>
          <p:cNvPr id="3" name="2 - Θέση εικόνας"/>
          <p:cNvSpPr>
            <a:spLocks noGrp="1"/>
          </p:cNvSpPr>
          <p:nvPr>
            <p:ph type="pic" idx="1"/>
          </p:nvPr>
        </p:nvSpPr>
        <p:spPr>
          <a:xfrm>
            <a:off x="3584576" y="919162"/>
            <a:ext cx="10972800" cy="6172200"/>
          </a:xfrm>
        </p:spPr>
        <p:txBody>
          <a:bodyPr rtlCol="0">
            <a:normAutofit/>
          </a:bodyPr>
          <a:lstStyle>
            <a:lvl1pPr marL="0" indent="0">
              <a:buNone/>
              <a:defRPr sz="5700"/>
            </a:lvl1pPr>
            <a:lvl2pPr marL="816415" indent="0">
              <a:buNone/>
              <a:defRPr sz="5000"/>
            </a:lvl2pPr>
            <a:lvl3pPr marL="1632832" indent="0">
              <a:buNone/>
              <a:defRPr sz="4300"/>
            </a:lvl3pPr>
            <a:lvl4pPr marL="2449246" indent="0">
              <a:buNone/>
              <a:defRPr sz="3600"/>
            </a:lvl4pPr>
            <a:lvl5pPr marL="3265661" indent="0">
              <a:buNone/>
              <a:defRPr sz="3600"/>
            </a:lvl5pPr>
            <a:lvl6pPr marL="4082078" indent="0">
              <a:buNone/>
              <a:defRPr sz="3600"/>
            </a:lvl6pPr>
            <a:lvl7pPr marL="4898493" indent="0">
              <a:buNone/>
              <a:defRPr sz="3600"/>
            </a:lvl7pPr>
            <a:lvl8pPr marL="5714908" indent="0">
              <a:buNone/>
              <a:defRPr sz="3600"/>
            </a:lvl8pPr>
            <a:lvl9pPr marL="6531325" indent="0">
              <a:buNone/>
              <a:defRPr sz="3600"/>
            </a:lvl9pPr>
          </a:lstStyle>
          <a:p>
            <a:pPr lvl="0"/>
            <a:endParaRPr lang="el-GR" noProof="0"/>
          </a:p>
        </p:txBody>
      </p:sp>
      <p:sp>
        <p:nvSpPr>
          <p:cNvPr id="4" name="3 - Θέση κειμένου"/>
          <p:cNvSpPr>
            <a:spLocks noGrp="1"/>
          </p:cNvSpPr>
          <p:nvPr>
            <p:ph type="body" sz="half" idx="2"/>
          </p:nvPr>
        </p:nvSpPr>
        <p:spPr>
          <a:xfrm>
            <a:off x="3584576" y="8051007"/>
            <a:ext cx="10972800" cy="1207293"/>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el-GR"/>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F9CD7E8-A9FE-4BA5-826D-5CDB80D11F63}" type="datetime1">
              <a:rPr lang="en-US" smtClean="0"/>
              <a:pPr>
                <a:defRPr/>
              </a:pPr>
              <a:t>4/2/2021</a:t>
            </a:fld>
            <a:endParaRPr lang="en-US"/>
          </a:p>
        </p:txBody>
      </p:sp>
      <p:sp>
        <p:nvSpPr>
          <p:cNvPr id="6" name="4 - Θέση υποσέλιδου"/>
          <p:cNvSpPr>
            <a:spLocks noGrp="1"/>
          </p:cNvSpPr>
          <p:nvPr>
            <p:ph type="ftr" sz="quarter" idx="11"/>
          </p:nvPr>
        </p:nvSpPr>
        <p:spPr/>
        <p:txBody>
          <a:bodyPr/>
          <a:lstStyle>
            <a:lvl1pPr>
              <a:defRPr/>
            </a:lvl1pPr>
          </a:lstStyle>
          <a:p>
            <a:pPr>
              <a:defRPr/>
            </a:pPr>
            <a:endParaRPr lang="en-US"/>
          </a:p>
        </p:txBody>
      </p:sp>
      <p:sp>
        <p:nvSpPr>
          <p:cNvPr id="7" name="5 - Θέση αριθμού διαφάνειας"/>
          <p:cNvSpPr>
            <a:spLocks noGrp="1"/>
          </p:cNvSpPr>
          <p:nvPr>
            <p:ph type="sldNum" sz="quarter" idx="12"/>
          </p:nvPr>
        </p:nvSpPr>
        <p:spPr/>
        <p:txBody>
          <a:bodyPr/>
          <a:lstStyle>
            <a:lvl1pPr>
              <a:defRPr/>
            </a:lvl1pPr>
          </a:lstStyle>
          <a:p>
            <a:pPr>
              <a:defRPr/>
            </a:pPr>
            <a:fld id="{8A408515-FA5B-4C79-9A25-250157BFBCB0}"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914400" y="412750"/>
            <a:ext cx="16459200" cy="1714500"/>
          </a:xfrm>
          <a:prstGeom prst="rect">
            <a:avLst/>
          </a:prstGeom>
          <a:noFill/>
          <a:ln w="9525">
            <a:noFill/>
            <a:miter lim="800000"/>
            <a:headEnd/>
            <a:tailEnd/>
          </a:ln>
        </p:spPr>
        <p:txBody>
          <a:bodyPr vert="horz" wrap="square" lIns="163283" tIns="81642" rIns="163283" bIns="81642"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914400" y="2400300"/>
            <a:ext cx="16459200" cy="6789738"/>
          </a:xfrm>
          <a:prstGeom prst="rect">
            <a:avLst/>
          </a:prstGeom>
          <a:noFill/>
          <a:ln w="9525">
            <a:noFill/>
            <a:miter lim="800000"/>
            <a:headEnd/>
            <a:tailEnd/>
          </a:ln>
        </p:spPr>
        <p:txBody>
          <a:bodyPr vert="horz" wrap="square" lIns="163283" tIns="81642" rIns="163283" bIns="81642"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914400" y="9534525"/>
            <a:ext cx="4267200" cy="547688"/>
          </a:xfrm>
          <a:prstGeom prst="rect">
            <a:avLst/>
          </a:prstGeom>
        </p:spPr>
        <p:txBody>
          <a:bodyPr vert="horz" lIns="163283" tIns="81642" rIns="163283" bIns="81642" rtlCol="0" anchor="ctr"/>
          <a:lstStyle>
            <a:lvl1pPr algn="l">
              <a:defRPr sz="2100" smtClean="0">
                <a:solidFill>
                  <a:schemeClr val="tx1">
                    <a:tint val="75000"/>
                  </a:schemeClr>
                </a:solidFill>
              </a:defRPr>
            </a:lvl1pPr>
          </a:lstStyle>
          <a:p>
            <a:pPr>
              <a:defRPr/>
            </a:pPr>
            <a:fld id="{B22BBD04-DC25-40C5-9308-EC56B49FCBCF}" type="datetime1">
              <a:rPr lang="en-US" smtClean="0"/>
              <a:pPr>
                <a:defRPr/>
              </a:pPr>
              <a:t>4/2/2021</a:t>
            </a:fld>
            <a:endParaRPr lang="en-US"/>
          </a:p>
        </p:txBody>
      </p:sp>
      <p:sp>
        <p:nvSpPr>
          <p:cNvPr id="5" name="4 - Θέση υποσέλιδου"/>
          <p:cNvSpPr>
            <a:spLocks noGrp="1"/>
          </p:cNvSpPr>
          <p:nvPr>
            <p:ph type="ftr" sz="quarter" idx="3"/>
          </p:nvPr>
        </p:nvSpPr>
        <p:spPr>
          <a:xfrm>
            <a:off x="6248400" y="9534525"/>
            <a:ext cx="5791200" cy="547688"/>
          </a:xfrm>
          <a:prstGeom prst="rect">
            <a:avLst/>
          </a:prstGeom>
        </p:spPr>
        <p:txBody>
          <a:bodyPr vert="horz" lIns="163283" tIns="81642" rIns="163283" bIns="81642" rtlCol="0" anchor="ctr"/>
          <a:lstStyle>
            <a:lvl1pPr algn="ctr">
              <a:defRPr sz="2100">
                <a:solidFill>
                  <a:schemeClr val="tx1">
                    <a:tint val="75000"/>
                  </a:schemeClr>
                </a:solidFill>
              </a:defRPr>
            </a:lvl1pPr>
          </a:lstStyle>
          <a:p>
            <a:pPr>
              <a:defRPr/>
            </a:pPr>
            <a:endParaRPr lang="en-US"/>
          </a:p>
        </p:txBody>
      </p:sp>
      <p:sp>
        <p:nvSpPr>
          <p:cNvPr id="6" name="5 - Θέση αριθμού διαφάνειας"/>
          <p:cNvSpPr>
            <a:spLocks noGrp="1"/>
          </p:cNvSpPr>
          <p:nvPr>
            <p:ph type="sldNum" sz="quarter" idx="4"/>
          </p:nvPr>
        </p:nvSpPr>
        <p:spPr>
          <a:xfrm>
            <a:off x="13106400" y="9534525"/>
            <a:ext cx="4267200" cy="547688"/>
          </a:xfrm>
          <a:prstGeom prst="rect">
            <a:avLst/>
          </a:prstGeom>
        </p:spPr>
        <p:txBody>
          <a:bodyPr vert="horz" lIns="163283" tIns="81642" rIns="163283" bIns="81642" rtlCol="0" anchor="ctr"/>
          <a:lstStyle>
            <a:lvl1pPr algn="r">
              <a:defRPr sz="2100" smtClean="0">
                <a:solidFill>
                  <a:schemeClr val="tx1">
                    <a:tint val="75000"/>
                  </a:schemeClr>
                </a:solidFill>
              </a:defRPr>
            </a:lvl1pPr>
          </a:lstStyle>
          <a:p>
            <a:pPr>
              <a:defRPr/>
            </a:pPr>
            <a:fld id="{86249BFC-DC6E-4265-AF1C-29DA062A09D1}"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1631950" rtl="0" fontAlgn="base">
        <a:spcBef>
          <a:spcPct val="0"/>
        </a:spcBef>
        <a:spcAft>
          <a:spcPct val="0"/>
        </a:spcAft>
        <a:defRPr sz="7900" kern="1200">
          <a:solidFill>
            <a:schemeClr val="tx1"/>
          </a:solidFill>
          <a:latin typeface="+mj-lt"/>
          <a:ea typeface="+mj-ea"/>
          <a:cs typeface="+mj-cs"/>
        </a:defRPr>
      </a:lvl1pPr>
      <a:lvl2pPr algn="ctr" defTabSz="1631950" rtl="0" fontAlgn="base">
        <a:spcBef>
          <a:spcPct val="0"/>
        </a:spcBef>
        <a:spcAft>
          <a:spcPct val="0"/>
        </a:spcAft>
        <a:defRPr sz="7900">
          <a:solidFill>
            <a:schemeClr val="tx1"/>
          </a:solidFill>
          <a:latin typeface="Calibri" pitchFamily="34" charset="0"/>
        </a:defRPr>
      </a:lvl2pPr>
      <a:lvl3pPr algn="ctr" defTabSz="1631950" rtl="0" fontAlgn="base">
        <a:spcBef>
          <a:spcPct val="0"/>
        </a:spcBef>
        <a:spcAft>
          <a:spcPct val="0"/>
        </a:spcAft>
        <a:defRPr sz="7900">
          <a:solidFill>
            <a:schemeClr val="tx1"/>
          </a:solidFill>
          <a:latin typeface="Calibri" pitchFamily="34" charset="0"/>
        </a:defRPr>
      </a:lvl3pPr>
      <a:lvl4pPr algn="ctr" defTabSz="1631950" rtl="0" fontAlgn="base">
        <a:spcBef>
          <a:spcPct val="0"/>
        </a:spcBef>
        <a:spcAft>
          <a:spcPct val="0"/>
        </a:spcAft>
        <a:defRPr sz="7900">
          <a:solidFill>
            <a:schemeClr val="tx1"/>
          </a:solidFill>
          <a:latin typeface="Calibri" pitchFamily="34" charset="0"/>
        </a:defRPr>
      </a:lvl4pPr>
      <a:lvl5pPr algn="ctr" defTabSz="1631950" rtl="0" fontAlgn="base">
        <a:spcBef>
          <a:spcPct val="0"/>
        </a:spcBef>
        <a:spcAft>
          <a:spcPct val="0"/>
        </a:spcAft>
        <a:defRPr sz="7900">
          <a:solidFill>
            <a:schemeClr val="tx1"/>
          </a:solidFill>
          <a:latin typeface="Calibri" pitchFamily="34" charset="0"/>
        </a:defRPr>
      </a:lvl5pPr>
      <a:lvl6pPr marL="457200" algn="ctr" defTabSz="1631950" rtl="0" fontAlgn="base">
        <a:spcBef>
          <a:spcPct val="0"/>
        </a:spcBef>
        <a:spcAft>
          <a:spcPct val="0"/>
        </a:spcAft>
        <a:defRPr sz="7900">
          <a:solidFill>
            <a:schemeClr val="tx1"/>
          </a:solidFill>
          <a:latin typeface="Calibri" pitchFamily="34" charset="0"/>
        </a:defRPr>
      </a:lvl6pPr>
      <a:lvl7pPr marL="914400" algn="ctr" defTabSz="1631950" rtl="0" fontAlgn="base">
        <a:spcBef>
          <a:spcPct val="0"/>
        </a:spcBef>
        <a:spcAft>
          <a:spcPct val="0"/>
        </a:spcAft>
        <a:defRPr sz="7900">
          <a:solidFill>
            <a:schemeClr val="tx1"/>
          </a:solidFill>
          <a:latin typeface="Calibri" pitchFamily="34" charset="0"/>
        </a:defRPr>
      </a:lvl7pPr>
      <a:lvl8pPr marL="1371600" algn="ctr" defTabSz="1631950" rtl="0" fontAlgn="base">
        <a:spcBef>
          <a:spcPct val="0"/>
        </a:spcBef>
        <a:spcAft>
          <a:spcPct val="0"/>
        </a:spcAft>
        <a:defRPr sz="7900">
          <a:solidFill>
            <a:schemeClr val="tx1"/>
          </a:solidFill>
          <a:latin typeface="Calibri" pitchFamily="34" charset="0"/>
        </a:defRPr>
      </a:lvl8pPr>
      <a:lvl9pPr marL="1828800" algn="ctr" defTabSz="1631950" rtl="0" fontAlgn="base">
        <a:spcBef>
          <a:spcPct val="0"/>
        </a:spcBef>
        <a:spcAft>
          <a:spcPct val="0"/>
        </a:spcAft>
        <a:defRPr sz="7900">
          <a:solidFill>
            <a:schemeClr val="tx1"/>
          </a:solidFill>
          <a:latin typeface="Calibri" pitchFamily="34" charset="0"/>
        </a:defRPr>
      </a:lvl9pPr>
    </p:titleStyle>
    <p:bodyStyle>
      <a:lvl1pPr marL="611188" indent="-611188" algn="l" defTabSz="1631950" rtl="0" fontAlgn="base">
        <a:spcBef>
          <a:spcPct val="20000"/>
        </a:spcBef>
        <a:spcAft>
          <a:spcPct val="0"/>
        </a:spcAft>
        <a:buFont typeface="Arial" charset="0"/>
        <a:buChar char="•"/>
        <a:defRPr sz="5700" kern="1200">
          <a:solidFill>
            <a:schemeClr val="tx1"/>
          </a:solidFill>
          <a:latin typeface="+mn-lt"/>
          <a:ea typeface="+mn-ea"/>
          <a:cs typeface="+mn-cs"/>
        </a:defRPr>
      </a:lvl1pPr>
      <a:lvl2pPr marL="1325563" indent="-509588" algn="l" defTabSz="1631950" rtl="0" fontAlgn="base">
        <a:spcBef>
          <a:spcPct val="20000"/>
        </a:spcBef>
        <a:spcAft>
          <a:spcPct val="0"/>
        </a:spcAft>
        <a:buFont typeface="Arial" charset="0"/>
        <a:buChar char="–"/>
        <a:defRPr sz="5000" kern="1200">
          <a:solidFill>
            <a:schemeClr val="tx1"/>
          </a:solidFill>
          <a:latin typeface="+mn-lt"/>
          <a:ea typeface="+mn-ea"/>
          <a:cs typeface="+mn-cs"/>
        </a:defRPr>
      </a:lvl2pPr>
      <a:lvl3pPr marL="2039938" indent="-407988" algn="l" defTabSz="1631950" rtl="0" fontAlgn="base">
        <a:spcBef>
          <a:spcPct val="20000"/>
        </a:spcBef>
        <a:spcAft>
          <a:spcPct val="0"/>
        </a:spcAft>
        <a:buFont typeface="Arial" charset="0"/>
        <a:buChar char="•"/>
        <a:defRPr sz="4300" kern="1200">
          <a:solidFill>
            <a:schemeClr val="tx1"/>
          </a:solidFill>
          <a:latin typeface="+mn-lt"/>
          <a:ea typeface="+mn-ea"/>
          <a:cs typeface="+mn-cs"/>
        </a:defRPr>
      </a:lvl3pPr>
      <a:lvl4pPr marL="2855913" indent="-407988" algn="l" defTabSz="1631950" rtl="0" fontAlgn="base">
        <a:spcBef>
          <a:spcPct val="20000"/>
        </a:spcBef>
        <a:spcAft>
          <a:spcPct val="0"/>
        </a:spcAft>
        <a:buFont typeface="Arial" charset="0"/>
        <a:buChar char="–"/>
        <a:defRPr sz="3600" kern="1200">
          <a:solidFill>
            <a:schemeClr val="tx1"/>
          </a:solidFill>
          <a:latin typeface="+mn-lt"/>
          <a:ea typeface="+mn-ea"/>
          <a:cs typeface="+mn-cs"/>
        </a:defRPr>
      </a:lvl4pPr>
      <a:lvl5pPr marL="3673475" indent="-407988" algn="l" defTabSz="1631950" rtl="0" fontAlgn="base">
        <a:spcBef>
          <a:spcPct val="20000"/>
        </a:spcBef>
        <a:spcAft>
          <a:spcPct val="0"/>
        </a:spcAft>
        <a:buFont typeface="Arial" charset="0"/>
        <a:buChar char="»"/>
        <a:defRPr sz="3600" kern="1200">
          <a:solidFill>
            <a:schemeClr val="tx1"/>
          </a:solidFill>
          <a:latin typeface="+mn-lt"/>
          <a:ea typeface="+mn-ea"/>
          <a:cs typeface="+mn-cs"/>
        </a:defRPr>
      </a:lvl5pPr>
      <a:lvl6pPr marL="4490286" indent="-408207" algn="l" defTabSz="1632832" rtl="0" eaLnBrk="1" latinLnBrk="0" hangingPunct="1">
        <a:spcBef>
          <a:spcPct val="20000"/>
        </a:spcBef>
        <a:buFont typeface="Arial" pitchFamily="34" charset="0"/>
        <a:buChar char="•"/>
        <a:defRPr sz="3600" kern="1200">
          <a:solidFill>
            <a:schemeClr val="tx1"/>
          </a:solidFill>
          <a:latin typeface="+mn-lt"/>
          <a:ea typeface="+mn-ea"/>
          <a:cs typeface="+mn-cs"/>
        </a:defRPr>
      </a:lvl6pPr>
      <a:lvl7pPr marL="5306700" indent="-408207" algn="l" defTabSz="1632832" rtl="0" eaLnBrk="1" latinLnBrk="0" hangingPunct="1">
        <a:spcBef>
          <a:spcPct val="20000"/>
        </a:spcBef>
        <a:buFont typeface="Arial" pitchFamily="34" charset="0"/>
        <a:buChar char="•"/>
        <a:defRPr sz="3600" kern="1200">
          <a:solidFill>
            <a:schemeClr val="tx1"/>
          </a:solidFill>
          <a:latin typeface="+mn-lt"/>
          <a:ea typeface="+mn-ea"/>
          <a:cs typeface="+mn-cs"/>
        </a:defRPr>
      </a:lvl7pPr>
      <a:lvl8pPr marL="6123115" indent="-408207" algn="l" defTabSz="1632832" rtl="0" eaLnBrk="1" latinLnBrk="0" hangingPunct="1">
        <a:spcBef>
          <a:spcPct val="20000"/>
        </a:spcBef>
        <a:buFont typeface="Arial" pitchFamily="34" charset="0"/>
        <a:buChar char="•"/>
        <a:defRPr sz="3600" kern="1200">
          <a:solidFill>
            <a:schemeClr val="tx1"/>
          </a:solidFill>
          <a:latin typeface="+mn-lt"/>
          <a:ea typeface="+mn-ea"/>
          <a:cs typeface="+mn-cs"/>
        </a:defRPr>
      </a:lvl8pPr>
      <a:lvl9pPr marL="6939532" indent="-408207" algn="l" defTabSz="1632832" rtl="0" eaLnBrk="1" latinLnBrk="0" hangingPunct="1">
        <a:spcBef>
          <a:spcPct val="20000"/>
        </a:spcBef>
        <a:buFont typeface="Arial" pitchFamily="34" charset="0"/>
        <a:buChar char="•"/>
        <a:defRPr sz="3600" kern="1200">
          <a:solidFill>
            <a:schemeClr val="tx1"/>
          </a:solidFill>
          <a:latin typeface="+mn-lt"/>
          <a:ea typeface="+mn-ea"/>
          <a:cs typeface="+mn-cs"/>
        </a:defRPr>
      </a:lvl9pPr>
    </p:bodyStyle>
    <p:otherStyle>
      <a:defPPr>
        <a:defRPr lang="el-GR"/>
      </a:defPPr>
      <a:lvl1pPr marL="0" algn="l" defTabSz="1632832" rtl="0" eaLnBrk="1" latinLnBrk="0" hangingPunct="1">
        <a:defRPr sz="3200" kern="1200">
          <a:solidFill>
            <a:schemeClr val="tx1"/>
          </a:solidFill>
          <a:latin typeface="+mn-lt"/>
          <a:ea typeface="+mn-ea"/>
          <a:cs typeface="+mn-cs"/>
        </a:defRPr>
      </a:lvl1pPr>
      <a:lvl2pPr marL="816415" algn="l" defTabSz="1632832" rtl="0" eaLnBrk="1" latinLnBrk="0" hangingPunct="1">
        <a:defRPr sz="3200" kern="1200">
          <a:solidFill>
            <a:schemeClr val="tx1"/>
          </a:solidFill>
          <a:latin typeface="+mn-lt"/>
          <a:ea typeface="+mn-ea"/>
          <a:cs typeface="+mn-cs"/>
        </a:defRPr>
      </a:lvl2pPr>
      <a:lvl3pPr marL="1632832" algn="l" defTabSz="1632832" rtl="0" eaLnBrk="1" latinLnBrk="0" hangingPunct="1">
        <a:defRPr sz="3200" kern="1200">
          <a:solidFill>
            <a:schemeClr val="tx1"/>
          </a:solidFill>
          <a:latin typeface="+mn-lt"/>
          <a:ea typeface="+mn-ea"/>
          <a:cs typeface="+mn-cs"/>
        </a:defRPr>
      </a:lvl3pPr>
      <a:lvl4pPr marL="2449246" algn="l" defTabSz="1632832" rtl="0" eaLnBrk="1" latinLnBrk="0" hangingPunct="1">
        <a:defRPr sz="3200" kern="1200">
          <a:solidFill>
            <a:schemeClr val="tx1"/>
          </a:solidFill>
          <a:latin typeface="+mn-lt"/>
          <a:ea typeface="+mn-ea"/>
          <a:cs typeface="+mn-cs"/>
        </a:defRPr>
      </a:lvl4pPr>
      <a:lvl5pPr marL="3265661" algn="l" defTabSz="1632832" rtl="0" eaLnBrk="1" latinLnBrk="0" hangingPunct="1">
        <a:defRPr sz="3200" kern="1200">
          <a:solidFill>
            <a:schemeClr val="tx1"/>
          </a:solidFill>
          <a:latin typeface="+mn-lt"/>
          <a:ea typeface="+mn-ea"/>
          <a:cs typeface="+mn-cs"/>
        </a:defRPr>
      </a:lvl5pPr>
      <a:lvl6pPr marL="4082078" algn="l" defTabSz="1632832" rtl="0" eaLnBrk="1" latinLnBrk="0" hangingPunct="1">
        <a:defRPr sz="3200" kern="1200">
          <a:solidFill>
            <a:schemeClr val="tx1"/>
          </a:solidFill>
          <a:latin typeface="+mn-lt"/>
          <a:ea typeface="+mn-ea"/>
          <a:cs typeface="+mn-cs"/>
        </a:defRPr>
      </a:lvl6pPr>
      <a:lvl7pPr marL="4898493" algn="l" defTabSz="1632832" rtl="0" eaLnBrk="1" latinLnBrk="0" hangingPunct="1">
        <a:defRPr sz="3200" kern="1200">
          <a:solidFill>
            <a:schemeClr val="tx1"/>
          </a:solidFill>
          <a:latin typeface="+mn-lt"/>
          <a:ea typeface="+mn-ea"/>
          <a:cs typeface="+mn-cs"/>
        </a:defRPr>
      </a:lvl7pPr>
      <a:lvl8pPr marL="5714908" algn="l" defTabSz="1632832" rtl="0" eaLnBrk="1" latinLnBrk="0" hangingPunct="1">
        <a:defRPr sz="3200" kern="1200">
          <a:solidFill>
            <a:schemeClr val="tx1"/>
          </a:solidFill>
          <a:latin typeface="+mn-lt"/>
          <a:ea typeface="+mn-ea"/>
          <a:cs typeface="+mn-cs"/>
        </a:defRPr>
      </a:lvl8pPr>
      <a:lvl9pPr marL="6531325" algn="l" defTabSz="1632832"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1639550" cy="5405438"/>
          </a:xfrm>
          <a:prstGeom prst="rect">
            <a:avLst/>
          </a:prstGeom>
          <a:solidFill>
            <a:schemeClr val="accent1"/>
          </a:solidFill>
          <a:ln w="9525">
            <a:noFill/>
            <a:miter lim="800000"/>
            <a:headEnd/>
            <a:tailEnd/>
          </a:ln>
        </p:spPr>
        <p:txBody>
          <a:bodyPr/>
          <a:lstStyle/>
          <a:p>
            <a:pPr eaLnBrk="1" hangingPunct="1"/>
            <a:endParaRPr lang="el-GR"/>
          </a:p>
        </p:txBody>
      </p:sp>
      <p:sp>
        <p:nvSpPr>
          <p:cNvPr id="2051" name="AutoShape 3"/>
          <p:cNvSpPr>
            <a:spLocks noChangeArrowheads="1"/>
          </p:cNvSpPr>
          <p:nvPr/>
        </p:nvSpPr>
        <p:spPr bwMode="auto">
          <a:xfrm>
            <a:off x="11639550" y="0"/>
            <a:ext cx="6648450" cy="5405438"/>
          </a:xfrm>
          <a:prstGeom prst="rect">
            <a:avLst/>
          </a:prstGeom>
          <a:solidFill>
            <a:schemeClr val="tx2"/>
          </a:solidFill>
          <a:ln w="9525">
            <a:noFill/>
            <a:miter lim="800000"/>
            <a:headEnd/>
            <a:tailEnd/>
          </a:ln>
        </p:spPr>
        <p:txBody>
          <a:bodyPr/>
          <a:lstStyle/>
          <a:p>
            <a:pPr eaLnBrk="1" hangingPunct="1"/>
            <a:endParaRPr lang="el-GR"/>
          </a:p>
        </p:txBody>
      </p:sp>
      <p:sp>
        <p:nvSpPr>
          <p:cNvPr id="2052" name="TextBox 4"/>
          <p:cNvSpPr txBox="1">
            <a:spLocks noChangeArrowheads="1"/>
          </p:cNvSpPr>
          <p:nvPr/>
        </p:nvSpPr>
        <p:spPr bwMode="auto">
          <a:xfrm>
            <a:off x="1152525" y="2324100"/>
            <a:ext cx="9896475" cy="2031325"/>
          </a:xfrm>
          <a:prstGeom prst="rect">
            <a:avLst/>
          </a:prstGeom>
          <a:noFill/>
          <a:ln w="9525">
            <a:noFill/>
            <a:miter lim="800000"/>
            <a:headEnd/>
            <a:tailEnd/>
          </a:ln>
        </p:spPr>
        <p:txBody>
          <a:bodyPr lIns="0" tIns="0" rIns="0" bIns="0">
            <a:spAutoFit/>
          </a:bodyPr>
          <a:lstStyle/>
          <a:p>
            <a:pPr algn="ctr" eaLnBrk="1" hangingPunct="1"/>
            <a:r>
              <a:rPr lang="el-GR" altLang="el-GR" sz="4400" b="1" dirty="0">
                <a:solidFill>
                  <a:srgbClr val="F4F4F4"/>
                </a:solidFill>
                <a:latin typeface="Calibri" pitchFamily="34" charset="0"/>
              </a:rPr>
              <a:t>Συνολικές Παρεμβάσεις</a:t>
            </a:r>
          </a:p>
          <a:p>
            <a:pPr algn="ctr" eaLnBrk="1" hangingPunct="1"/>
            <a:endParaRPr lang="el-GR" altLang="el-GR" sz="4400" b="1" dirty="0">
              <a:solidFill>
                <a:srgbClr val="F4F4F4"/>
              </a:solidFill>
              <a:latin typeface="Calibri" pitchFamily="34" charset="0"/>
            </a:endParaRPr>
          </a:p>
          <a:p>
            <a:pPr algn="ctr" eaLnBrk="1" hangingPunct="1"/>
            <a:r>
              <a:rPr lang="el-GR" altLang="el-GR" sz="4400" b="1" dirty="0">
                <a:solidFill>
                  <a:srgbClr val="F4F4F4"/>
                </a:solidFill>
                <a:latin typeface="Calibri" pitchFamily="34" charset="0"/>
              </a:rPr>
              <a:t>Υπουργείο Οικονομικών </a:t>
            </a:r>
            <a:endParaRPr lang="en-US" altLang="el-GR" sz="4400" b="1" dirty="0">
              <a:solidFill>
                <a:srgbClr val="F4F4F4"/>
              </a:solidFill>
              <a:latin typeface="Calibri" pitchFamily="34" charset="0"/>
            </a:endParaRPr>
          </a:p>
        </p:txBody>
      </p:sp>
      <p:grpSp>
        <p:nvGrpSpPr>
          <p:cNvPr id="2053" name="Group 5"/>
          <p:cNvGrpSpPr>
            <a:grpSpLocks/>
          </p:cNvGrpSpPr>
          <p:nvPr/>
        </p:nvGrpSpPr>
        <p:grpSpPr bwMode="auto">
          <a:xfrm rot="10800000">
            <a:off x="-53975" y="5405438"/>
            <a:ext cx="18341975" cy="4881562"/>
            <a:chOff x="0" y="0"/>
            <a:chExt cx="20553161" cy="5469980"/>
          </a:xfrm>
        </p:grpSpPr>
        <p:sp>
          <p:nvSpPr>
            <p:cNvPr id="2057" name="Freeform 6"/>
            <p:cNvSpPr>
              <a:spLocks/>
            </p:cNvSpPr>
            <p:nvPr/>
          </p:nvSpPr>
          <p:spPr bwMode="auto">
            <a:xfrm>
              <a:off x="0" y="0"/>
              <a:ext cx="20553161" cy="5469980"/>
            </a:xfrm>
            <a:custGeom>
              <a:avLst/>
              <a:gdLst>
                <a:gd name="T0" fmla="*/ 20553161 w 20553161"/>
                <a:gd name="T1" fmla="*/ 5469980 h 5469980"/>
                <a:gd name="T2" fmla="*/ 0 w 20553161"/>
                <a:gd name="T3" fmla="*/ 5469980 h 5469980"/>
                <a:gd name="T4" fmla="*/ 0 w 20553161"/>
                <a:gd name="T5" fmla="*/ 0 h 5469980"/>
                <a:gd name="T6" fmla="*/ 20553161 w 20553161"/>
                <a:gd name="T7" fmla="*/ 546998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grpSp>
      <p:sp>
        <p:nvSpPr>
          <p:cNvPr id="7" name="TextBox 7"/>
          <p:cNvSpPr txBox="1"/>
          <p:nvPr/>
        </p:nvSpPr>
        <p:spPr>
          <a:xfrm>
            <a:off x="685800" y="7353300"/>
            <a:ext cx="17602200" cy="2231380"/>
          </a:xfrm>
          <a:prstGeom prst="rect">
            <a:avLst/>
          </a:prstGeom>
        </p:spPr>
        <p:txBody>
          <a:bodyPr wrap="square" lIns="0" tIns="0" rIns="0" bIns="0">
            <a:spAutoFit/>
          </a:bodyPr>
          <a:lstStyle/>
          <a:p>
            <a:pPr eaLnBrk="1" fontAlgn="auto" hangingPunct="1">
              <a:lnSpc>
                <a:spcPts val="5823"/>
              </a:lnSpc>
              <a:spcBef>
                <a:spcPts val="0"/>
              </a:spcBef>
              <a:spcAft>
                <a:spcPts val="0"/>
              </a:spcAft>
              <a:defRPr/>
            </a:pPr>
            <a:r>
              <a:rPr lang="el-GR" sz="32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Χρήστος </a:t>
            </a:r>
            <a:r>
              <a:rPr lang="el-GR" sz="3200" b="1" dirty="0" err="1">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Σταϊκούρας</a:t>
            </a:r>
            <a:endParaRPr lang="en-US" sz="32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eaLnBrk="1" fontAlgn="auto" hangingPunct="1">
              <a:lnSpc>
                <a:spcPts val="5823"/>
              </a:lnSpc>
              <a:spcBef>
                <a:spcPts val="0"/>
              </a:spcBef>
              <a:spcAft>
                <a:spcPts val="0"/>
              </a:spcAft>
              <a:defRPr/>
            </a:pPr>
            <a:r>
              <a:rPr lang="el-GR" sz="32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ΥΠΟΥΡΓΟΣ ΟΙΚΟΝΟΜΙΚΩΝ</a:t>
            </a:r>
          </a:p>
          <a:p>
            <a:pPr algn="r" eaLnBrk="1" fontAlgn="auto" hangingPunct="1">
              <a:lnSpc>
                <a:spcPts val="5823"/>
              </a:lnSpc>
              <a:spcBef>
                <a:spcPts val="0"/>
              </a:spcBef>
              <a:spcAft>
                <a:spcPts val="0"/>
              </a:spcAft>
              <a:defRPr/>
            </a:pPr>
            <a:r>
              <a:rPr lang="el-GR"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Απρίλιος 2021</a:t>
            </a:r>
            <a:endParaRPr lang="en-US"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TextBox 8"/>
          <p:cNvSpPr txBox="1"/>
          <p:nvPr/>
        </p:nvSpPr>
        <p:spPr>
          <a:xfrm>
            <a:off x="11658600" y="2400300"/>
            <a:ext cx="7010400" cy="1128514"/>
          </a:xfrm>
          <a:prstGeom prst="rect">
            <a:avLst/>
          </a:prstGeom>
        </p:spPr>
        <p:txBody>
          <a:bodyPr lIns="0" tIns="0" rIns="0" bIns="0">
            <a:spAutoFit/>
          </a:bodyPr>
          <a:lstStyle/>
          <a:p>
            <a:pPr algn="ctr" eaLnBrk="1" fontAlgn="auto" hangingPunct="1">
              <a:lnSpc>
                <a:spcPts val="4449"/>
              </a:lnSpc>
              <a:spcAft>
                <a:spcPts val="0"/>
              </a:spcAft>
              <a:defRPr/>
            </a:pPr>
            <a:r>
              <a:rPr lang="el-GR" sz="40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0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3"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Συνολικό Ποσό Ενίσχυσης Επιχειρήσεων &amp; Εργαζομένων (ανά Μέτρο) </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 9"/>
          <p:cNvGraphicFramePr>
            <a:graphicFrameLocks noGrp="1"/>
          </p:cNvGraphicFramePr>
          <p:nvPr>
            <p:extLst>
              <p:ext uri="{D42A27DB-BD31-4B8C-83A1-F6EECF244321}">
                <p14:modId xmlns="" xmlns:p14="http://schemas.microsoft.com/office/powerpoint/2010/main" val="760791623"/>
              </p:ext>
            </p:extLst>
          </p:nvPr>
        </p:nvGraphicFramePr>
        <p:xfrm>
          <a:off x="1524000" y="2247900"/>
          <a:ext cx="15240000" cy="5638801"/>
        </p:xfrm>
        <a:graphic>
          <a:graphicData uri="http://schemas.openxmlformats.org/drawingml/2006/table">
            <a:tbl>
              <a:tblPr/>
              <a:tblGrid>
                <a:gridCol w="8458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964895">
                <a:tc>
                  <a:txBody>
                    <a:bodyPr/>
                    <a:lstStyle/>
                    <a:p>
                      <a:pPr algn="ctr" fontAlgn="ctr"/>
                      <a:r>
                        <a:rPr lang="el-GR" sz="2400" b="1" i="0" u="none" strike="noStrike" dirty="0">
                          <a:solidFill>
                            <a:srgbClr val="000000"/>
                          </a:solidFill>
                          <a:latin typeface="+mn-lt"/>
                        </a:rPr>
                        <a:t>ΕΡΓΑΛΕΙΟ</a:t>
                      </a:r>
                    </a:p>
                    <a:p>
                      <a:pPr algn="ctr" fontAlgn="b"/>
                      <a:endParaRPr lang="el-GR" sz="2400" b="1" i="0" u="none" strike="noStrike" dirty="0">
                        <a:solidFill>
                          <a:srgbClr val="000000"/>
                        </a:solidFill>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b"/>
                      <a:r>
                        <a:rPr lang="el-GR" sz="2400" b="1" i="0" u="none" strike="noStrike" dirty="0">
                          <a:solidFill>
                            <a:srgbClr val="000000"/>
                          </a:solidFill>
                          <a:latin typeface="+mn-lt"/>
                        </a:rPr>
                        <a:t>Ποσό  Ενίσχυσης (εκατ.</a:t>
                      </a:r>
                      <a:r>
                        <a:rPr lang="el-GR" sz="2400" b="1" i="0" u="none" strike="noStrike" baseline="0" dirty="0">
                          <a:solidFill>
                            <a:srgbClr val="000000"/>
                          </a:solidFill>
                          <a:latin typeface="+mn-lt"/>
                        </a:rPr>
                        <a:t> </a:t>
                      </a:r>
                      <a:r>
                        <a:rPr lang="el-GR" sz="2400" b="1" i="0" u="none" strike="noStrike" dirty="0">
                          <a:solidFill>
                            <a:srgbClr val="000000"/>
                          </a:solidFill>
                          <a:latin typeface="+mn-lt"/>
                        </a:rPr>
                        <a:t>ευρώ)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957430">
                <a:tc>
                  <a:txBody>
                    <a:bodyPr/>
                    <a:lstStyle/>
                    <a:p>
                      <a:pPr algn="ctr" fontAlgn="b"/>
                      <a:r>
                        <a:rPr lang="el-GR" sz="2200" b="1" i="0" u="none" strike="noStrike" dirty="0">
                          <a:solidFill>
                            <a:srgbClr val="000000"/>
                          </a:solidFill>
                          <a:latin typeface="+mn-lt"/>
                        </a:rPr>
                        <a:t>ΕΠΙΣΤΡΕΠΤΕΑ</a:t>
                      </a:r>
                      <a:r>
                        <a:rPr lang="el-GR" sz="2200" b="1" i="0" u="none" strike="noStrike" baseline="0" dirty="0">
                          <a:solidFill>
                            <a:srgbClr val="000000"/>
                          </a:solidFill>
                          <a:latin typeface="+mn-lt"/>
                        </a:rPr>
                        <a:t> ΠΡΟΚΑΤΑΒΟΛΗ</a:t>
                      </a:r>
                      <a:endParaRPr lang="el-GR" sz="22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844748">
                <a:tc>
                  <a:txBody>
                    <a:bodyPr/>
                    <a:lstStyle/>
                    <a:p>
                      <a:pPr algn="ctr" fontAlgn="b"/>
                      <a:r>
                        <a:rPr lang="el-GR" sz="2200" b="1" i="0" u="none" strike="noStrike" dirty="0">
                          <a:solidFill>
                            <a:srgbClr val="000000"/>
                          </a:solidFill>
                          <a:latin typeface="+mn-lt"/>
                        </a:rPr>
                        <a:t>ΑΠΟΖΗΜΙΩΣΗ</a:t>
                      </a:r>
                      <a:r>
                        <a:rPr lang="el-GR" sz="2200" b="1" i="0" u="none" strike="noStrike" baseline="0" dirty="0">
                          <a:solidFill>
                            <a:srgbClr val="000000"/>
                          </a:solidFill>
                          <a:latin typeface="+mn-lt"/>
                        </a:rPr>
                        <a:t> ΕΙΔΙΚΟΥ ΣΚΟΠΟΥ ΕΠΙΧΕΙΡΗΣΕΩΝ</a:t>
                      </a:r>
                      <a:endParaRPr lang="el-GR" sz="22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848482">
                <a:tc>
                  <a:txBody>
                    <a:bodyPr/>
                    <a:lstStyle/>
                    <a:p>
                      <a:pPr algn="ctr" fontAlgn="b"/>
                      <a:r>
                        <a:rPr lang="el-GR" sz="2200" b="1" i="0" u="none" strike="noStrike" dirty="0">
                          <a:solidFill>
                            <a:srgbClr val="000000"/>
                          </a:solidFill>
                          <a:latin typeface="+mn-lt"/>
                        </a:rPr>
                        <a:t>ΤΕΠΙΧ &amp; ΤΑΜΕΙΟ ΕΓΓΥΟΔΟΣΙΑΣ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732068">
                <a:tc>
                  <a:txBody>
                    <a:bodyPr/>
                    <a:lstStyle/>
                    <a:p>
                      <a:pPr algn="ctr" fontAlgn="b"/>
                      <a:r>
                        <a:rPr lang="el-GR" sz="2200" b="1" i="0" u="none" strike="noStrike" dirty="0">
                          <a:solidFill>
                            <a:srgbClr val="000000"/>
                          </a:solidFill>
                          <a:latin typeface="+mn-lt"/>
                        </a:rPr>
                        <a:t>ΑΠΟΖΗΜΙΩΣΗ</a:t>
                      </a:r>
                      <a:r>
                        <a:rPr lang="el-GR" sz="2200" b="1" i="0" u="none" strike="noStrike" baseline="0" dirty="0">
                          <a:solidFill>
                            <a:srgbClr val="000000"/>
                          </a:solidFill>
                          <a:latin typeface="+mn-lt"/>
                        </a:rPr>
                        <a:t> ΕΙΔΙΚΟΥ ΣΚΟΠΟΥ ΕΡΓΑΖΟΜΕΝΩΝ</a:t>
                      </a:r>
                      <a:endParaRPr lang="el-GR" sz="22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kern="1200" dirty="0">
                          <a:solidFill>
                            <a:srgbClr val="000000"/>
                          </a:solidFill>
                          <a:latin typeface="+mn-lt"/>
                          <a:ea typeface="+mn-ea"/>
                          <a:cs typeface="+mn-cs"/>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1291178">
                <a:tc>
                  <a:txBody>
                    <a:bodyPr/>
                    <a:lstStyle/>
                    <a:p>
                      <a:pPr algn="ctr" fontAlgn="ctr"/>
                      <a:r>
                        <a:rPr lang="el-GR" sz="2400" b="1" i="0" u="none" strike="noStrike" dirty="0">
                          <a:solidFill>
                            <a:srgbClr val="000000"/>
                          </a:solidFill>
                          <a:latin typeface="+mn-lt"/>
                        </a:rPr>
                        <a:t>ΠΕΡΙΦΕΡΕΙΑ</a:t>
                      </a:r>
                    </a:p>
                    <a:p>
                      <a:pPr algn="ctr" fontAlgn="ctr"/>
                      <a:r>
                        <a:rPr lang="el-GR" sz="2400" b="1" i="0" u="none" strike="noStrike" dirty="0">
                          <a:solidFill>
                            <a:srgbClr val="000000"/>
                          </a:solidFill>
                          <a:latin typeface="+mn-lt"/>
                        </a:rPr>
                        <a:t>ΒΟΡΕΙΟΥ ΑΙΓΑΙΟΥ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b"/>
                      <a:r>
                        <a:rPr lang="el-GR" sz="2400" b="1" i="0" u="none" strike="noStrike" dirty="0">
                          <a:solidFill>
                            <a:srgbClr val="000000"/>
                          </a:solidFill>
                          <a:latin typeface="+mn-lt"/>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5"/>
                  </a:ext>
                </a:extLst>
              </a:tr>
            </a:tbl>
          </a:graphicData>
        </a:graphic>
      </p:graphicFrame>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3" cstate="print"/>
          <a:srcRect/>
          <a:stretch>
            <a:fillRect/>
          </a:stretch>
        </p:blipFill>
        <p:spPr bwMode="auto">
          <a:xfrm>
            <a:off x="152400" y="266700"/>
            <a:ext cx="1104900" cy="1046163"/>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8288000" cy="10287000"/>
          </a:xfrm>
          <a:prstGeom prst="rect">
            <a:avLst/>
          </a:prstGeom>
          <a:solidFill>
            <a:schemeClr val="tx1">
              <a:lumMod val="50000"/>
              <a:lumOff val="50000"/>
            </a:schemeClr>
          </a:solidFill>
          <a:ln w="9525">
            <a:noFill/>
            <a:miter lim="800000"/>
            <a:headEnd/>
            <a:tailEnd/>
          </a:ln>
        </p:spPr>
        <p:txBody>
          <a:bodyPr/>
          <a:lstStyle/>
          <a:p>
            <a:pPr algn="ctr" eaLnBrk="1" fontAlgn="auto" hangingPunct="1">
              <a:lnSpc>
                <a:spcPts val="4449"/>
              </a:lnSpc>
              <a:spcAft>
                <a:spcPts val="0"/>
              </a:spcAft>
              <a:defRPr/>
            </a:pPr>
            <a:endParaRPr lang="en-US" sz="4400" b="1" dirty="0">
              <a:solidFill>
                <a:schemeClr val="accent2">
                  <a:lumMod val="60000"/>
                  <a:lumOff val="40000"/>
                </a:schemeClr>
              </a:solidFill>
              <a:effectLst>
                <a:outerShdw blurRad="38100" dist="38100" dir="2700000" algn="tl">
                  <a:srgbClr val="000000">
                    <a:alpha val="43137"/>
                  </a:srgbClr>
                </a:outerShdw>
              </a:effectLst>
              <a:cs typeface="Arial" panose="020B0604020202020204" pitchFamily="34" charset="0"/>
            </a:endParaRPr>
          </a:p>
        </p:txBody>
      </p:sp>
      <p:sp>
        <p:nvSpPr>
          <p:cNvPr id="2052" name="TextBox 4"/>
          <p:cNvSpPr txBox="1">
            <a:spLocks noChangeArrowheads="1"/>
          </p:cNvSpPr>
          <p:nvPr/>
        </p:nvSpPr>
        <p:spPr bwMode="auto">
          <a:xfrm>
            <a:off x="0" y="1485900"/>
            <a:ext cx="18288000" cy="2031325"/>
          </a:xfrm>
          <a:prstGeom prst="rect">
            <a:avLst/>
          </a:prstGeom>
          <a:noFill/>
          <a:ln w="9525">
            <a:noFill/>
            <a:miter lim="800000"/>
            <a:headEnd/>
            <a:tailEnd/>
          </a:ln>
        </p:spPr>
        <p:txBody>
          <a:bodyPr wrap="square" lIns="0" tIns="0" rIns="0" bIns="0">
            <a:spAutoFit/>
          </a:bodyPr>
          <a:lstStyle/>
          <a:p>
            <a:pPr algn="ctr" eaLnBrk="1" hangingPunct="1"/>
            <a:r>
              <a:rPr lang="el-GR" altLang="el-GR" sz="4400" b="1" dirty="0">
                <a:solidFill>
                  <a:srgbClr val="F4F4F4"/>
                </a:solidFill>
                <a:latin typeface="Calibri" pitchFamily="34" charset="0"/>
              </a:rPr>
              <a:t>2. Στήριξη επιχειρήσεων</a:t>
            </a:r>
          </a:p>
          <a:p>
            <a:pPr algn="ctr" eaLnBrk="1" hangingPunct="1"/>
            <a:r>
              <a:rPr lang="el-GR" altLang="el-GR" sz="4400" b="1" dirty="0">
                <a:solidFill>
                  <a:srgbClr val="F4F4F4"/>
                </a:solidFill>
                <a:latin typeface="Calibri" pitchFamily="34" charset="0"/>
              </a:rPr>
              <a:t> που επλήγησαν από Καιρικά Φαινόμενα </a:t>
            </a:r>
          </a:p>
          <a:p>
            <a:pPr algn="ctr" eaLnBrk="1" hangingPunct="1"/>
            <a:r>
              <a:rPr lang="el-GR" altLang="el-GR" sz="4400" b="1" dirty="0">
                <a:solidFill>
                  <a:srgbClr val="F4F4F4"/>
                </a:solidFill>
                <a:latin typeface="Calibri" pitchFamily="34" charset="0"/>
              </a:rPr>
              <a:t>και Φυσικές Καταστροφές</a:t>
            </a:r>
          </a:p>
        </p:txBody>
      </p:sp>
      <p:sp>
        <p:nvSpPr>
          <p:cNvPr id="9" name="Freeform 6"/>
          <p:cNvSpPr>
            <a:spLocks/>
          </p:cNvSpPr>
          <p:nvPr/>
        </p:nvSpPr>
        <p:spPr bwMode="auto">
          <a:xfrm>
            <a:off x="0" y="8648700"/>
            <a:ext cx="18288000" cy="1638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chemeClr val="bg1"/>
          </a:solidFill>
          <a:ln w="9525">
            <a:noFill/>
            <a:round/>
            <a:headEnd/>
            <a:tailEnd/>
          </a:ln>
        </p:spPr>
        <p:txBody>
          <a:bodyPr/>
          <a:lstStyle/>
          <a:p>
            <a:endParaRPr lang="el-GR"/>
          </a:p>
        </p:txBody>
      </p:sp>
      <p:sp>
        <p:nvSpPr>
          <p:cNvPr id="6" name="TextBox 8"/>
          <p:cNvSpPr txBox="1"/>
          <p:nvPr/>
        </p:nvSpPr>
        <p:spPr>
          <a:xfrm>
            <a:off x="0" y="6896100"/>
            <a:ext cx="18288000" cy="1128514"/>
          </a:xfrm>
          <a:prstGeom prst="rect">
            <a:avLst/>
          </a:prstGeom>
        </p:spPr>
        <p:txBody>
          <a:bodyPr wrap="square" lIns="0" tIns="0" rIns="0" bIns="0">
            <a:spAutoFit/>
          </a:bodyPr>
          <a:lstStyle/>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876300"/>
            <a:ext cx="14935200" cy="850900"/>
          </a:xfrm>
          <a:prstGeom prst="rect">
            <a:avLst/>
          </a:prstGeom>
          <a:noFill/>
          <a:ln w="9525">
            <a:noFill/>
            <a:miter lim="800000"/>
            <a:headEnd/>
            <a:tailEnd/>
          </a:ln>
        </p:spPr>
        <p:txBody>
          <a:bodyPr anchor="ctr"/>
          <a:lstStyle/>
          <a:p>
            <a:pPr algn="just"/>
            <a:r>
              <a:rPr lang="el-GR" altLang="en-US" sz="3800" b="1" dirty="0">
                <a:solidFill>
                  <a:srgbClr val="002060"/>
                </a:solidFill>
                <a:latin typeface="Calibri" pitchFamily="34" charset="0"/>
              </a:rPr>
              <a:t>Μέτρα ανακούφισης των πληγέντων από τ</a:t>
            </a:r>
            <a:r>
              <a:rPr lang="en-US" altLang="en-US" sz="3800" b="1" dirty="0" smtClean="0">
                <a:solidFill>
                  <a:srgbClr val="002060"/>
                </a:solidFill>
                <a:latin typeface="Calibri" pitchFamily="34" charset="0"/>
              </a:rPr>
              <a:t>o</a:t>
            </a:r>
            <a:r>
              <a:rPr lang="el-GR" altLang="en-US" sz="3800" b="1" dirty="0" smtClean="0">
                <a:solidFill>
                  <a:srgbClr val="002060"/>
                </a:solidFill>
                <a:latin typeface="Calibri" pitchFamily="34" charset="0"/>
              </a:rPr>
              <a:t>ν</a:t>
            </a:r>
            <a:r>
              <a:rPr lang="en-US" altLang="en-US" sz="3800" b="1" dirty="0" smtClean="0">
                <a:solidFill>
                  <a:srgbClr val="002060"/>
                </a:solidFill>
                <a:latin typeface="Calibri" pitchFamily="34" charset="0"/>
              </a:rPr>
              <a:t> </a:t>
            </a:r>
            <a:r>
              <a:rPr lang="el-GR" altLang="en-US" sz="3800" b="1" dirty="0">
                <a:solidFill>
                  <a:srgbClr val="002060"/>
                </a:solidFill>
                <a:latin typeface="Calibri" pitchFamily="34" charset="0"/>
              </a:rPr>
              <a:t>σεισμό της </a:t>
            </a:r>
            <a:r>
              <a:rPr lang="el-GR" altLang="en-US" sz="3800" b="1" dirty="0" smtClean="0">
                <a:solidFill>
                  <a:srgbClr val="002060"/>
                </a:solidFill>
                <a:latin typeface="Calibri" pitchFamily="34" charset="0"/>
              </a:rPr>
              <a:t>30ής.11.2020</a:t>
            </a:r>
            <a:endParaRPr lang="el-GR" altLang="en-US" sz="3800" b="1" dirty="0">
              <a:solidFill>
                <a:srgbClr val="002060"/>
              </a:solidFill>
              <a:latin typeface="Calibri" pitchFamily="34" charset="0"/>
            </a:endParaRPr>
          </a:p>
          <a:p>
            <a:pPr algn="just"/>
            <a:r>
              <a:rPr lang="el-GR" sz="4000" b="1" dirty="0"/>
              <a:t> </a:t>
            </a:r>
            <a:endParaRPr lang="el-GR" sz="4000" dirty="0"/>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7">
            <a:extLst>
              <a:ext uri="{FF2B5EF4-FFF2-40B4-BE49-F238E27FC236}">
                <a16:creationId xmlns="" xmlns:a16="http://schemas.microsoft.com/office/drawing/2014/main" id="{650BED06-1121-4F12-9A65-353644F01E00}"/>
              </a:ext>
            </a:extLst>
          </p:cNvPr>
          <p:cNvSpPr/>
          <p:nvPr/>
        </p:nvSpPr>
        <p:spPr>
          <a:xfrm>
            <a:off x="1524000" y="1638300"/>
            <a:ext cx="15240000" cy="1066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eaLnBrk="1" fontAlgn="auto" hangingPunct="1">
              <a:spcBef>
                <a:spcPts val="0"/>
              </a:spcBef>
              <a:spcAft>
                <a:spcPts val="0"/>
              </a:spcAft>
              <a:buFont typeface="Arial" pitchFamily="34" charset="0"/>
              <a:buChar char="•"/>
              <a:defRPr/>
            </a:pPr>
            <a:r>
              <a:rPr kumimoji="0" lang="el-GR" sz="2400" b="1" i="0" u="none" strike="noStrike" kern="1200" cap="none" spc="0" normalizeH="0" baseline="0" noProof="0" dirty="0">
                <a:ln>
                  <a:noFill/>
                </a:ln>
                <a:solidFill>
                  <a:prstClr val="white"/>
                </a:solidFill>
                <a:effectLst/>
                <a:uLnTx/>
                <a:uFillTx/>
                <a:latin typeface="Calibri" panose="020F0502020204030204"/>
                <a:ea typeface="+mn-ea"/>
                <a:cs typeface="+mn-cs"/>
              </a:rPr>
              <a:t> </a:t>
            </a:r>
            <a:r>
              <a:rPr lang="el-GR" sz="2400" b="1" dirty="0"/>
              <a:t>Η συνολική χρηματοδότηση </a:t>
            </a:r>
            <a:r>
              <a:rPr lang="el-GR" sz="2400" b="1" dirty="0" smtClean="0"/>
              <a:t>- </a:t>
            </a:r>
            <a:r>
              <a:rPr lang="el-GR" sz="2400" dirty="0" smtClean="0"/>
              <a:t>είτε </a:t>
            </a:r>
            <a:r>
              <a:rPr lang="el-GR" sz="2400" dirty="0"/>
              <a:t>μέσω χορηγήσεων, είτε μέσω πιστώσεων, είτε μέσω εξασφαλίσεων </a:t>
            </a:r>
            <a:r>
              <a:rPr lang="el-GR" sz="2400" dirty="0" smtClean="0"/>
              <a:t>- </a:t>
            </a:r>
            <a:r>
              <a:rPr lang="el-GR" sz="2400" dirty="0" smtClean="0"/>
              <a:t>κατανέμεται </a:t>
            </a:r>
            <a:r>
              <a:rPr lang="el-GR" sz="2400" dirty="0"/>
              <a:t>σε:</a:t>
            </a:r>
          </a:p>
        </p:txBody>
      </p:sp>
      <p:sp>
        <p:nvSpPr>
          <p:cNvPr id="31" name="Rectangle 8">
            <a:extLst>
              <a:ext uri="{FF2B5EF4-FFF2-40B4-BE49-F238E27FC236}">
                <a16:creationId xmlns="" xmlns:a16="http://schemas.microsoft.com/office/drawing/2014/main" id="{AC1AA1AE-4D72-445B-8AEE-4896CD7D1D6A}"/>
              </a:ext>
            </a:extLst>
          </p:cNvPr>
          <p:cNvSpPr/>
          <p:nvPr/>
        </p:nvSpPr>
        <p:spPr>
          <a:xfrm>
            <a:off x="1524000" y="3009900"/>
            <a:ext cx="15239999" cy="6019800"/>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just">
              <a:spcAft>
                <a:spcPts val="600"/>
              </a:spcAft>
              <a:buSzPct val="100000"/>
              <a:buFont typeface="Wingdings" pitchFamily="2" charset="2"/>
              <a:buChar char="§"/>
              <a:defRPr/>
            </a:pPr>
            <a:r>
              <a:rPr lang="el-GR" sz="2200" b="1" dirty="0" smtClean="0"/>
              <a:t> 7.050.000</a:t>
            </a:r>
            <a:r>
              <a:rPr lang="el-GR" sz="2200" dirty="0" smtClean="0"/>
              <a:t> </a:t>
            </a:r>
            <a:r>
              <a:rPr lang="el-GR" sz="2200" b="1" dirty="0"/>
              <a:t>ευρώ</a:t>
            </a:r>
            <a:r>
              <a:rPr lang="el-GR" sz="2200" dirty="0"/>
              <a:t> προς τους Δήμους Ανατολικής και Δυτικής </a:t>
            </a:r>
            <a:r>
              <a:rPr lang="el-GR" sz="2200" dirty="0" smtClean="0"/>
              <a:t>Σάμου, </a:t>
            </a:r>
            <a:r>
              <a:rPr lang="el-GR" sz="2200" dirty="0"/>
              <a:t>μέσω του Υπουργείου </a:t>
            </a:r>
            <a:r>
              <a:rPr lang="el-GR" sz="2200" dirty="0" smtClean="0"/>
              <a:t>Εσωτερικών, </a:t>
            </a:r>
            <a:r>
              <a:rPr lang="el-GR" sz="2200" dirty="0"/>
              <a:t>από το Πρόγραμμα Δημοσίων Επενδύσεων, για επιδιορθώσεις υποδομών, αποκαταστάσεις δικτύων, κατεδαφίσεις επικινδύνως ετοιμόρροπων κτιρίων, μελέτες, πρώτες ανάγκες, μέτρα αντιστήριξης και άλλες δαπάνες εκτάκτου ανάγκης και αποκατάστασης ζημιών.</a:t>
            </a:r>
          </a:p>
          <a:p>
            <a:pPr lvl="0" algn="just">
              <a:spcAft>
                <a:spcPts val="600"/>
              </a:spcAft>
              <a:buSzPct val="100000"/>
              <a:defRPr/>
            </a:pPr>
            <a:r>
              <a:rPr lang="el-GR" sz="2200" b="1" dirty="0"/>
              <a:t>Τα ποσά αυτά έχουν εξασφαλισθεί και για τα 2.800.000 ευρώ αναμένεται η πίστωση από το Υπουργείο Εσωτερικών.</a:t>
            </a:r>
          </a:p>
          <a:p>
            <a:pPr lvl="0" algn="just">
              <a:spcAft>
                <a:spcPts val="600"/>
              </a:spcAft>
              <a:buSzPct val="100000"/>
              <a:defRPr/>
            </a:pPr>
            <a:endParaRPr lang="el-GR" sz="2200" dirty="0"/>
          </a:p>
          <a:p>
            <a:pPr lvl="0" algn="just">
              <a:buFont typeface="Wingdings" pitchFamily="2" charset="2"/>
              <a:buChar char="§"/>
            </a:pPr>
            <a:r>
              <a:rPr lang="el-GR" sz="2200" b="1" dirty="0" smtClean="0"/>
              <a:t> 2.390.000 </a:t>
            </a:r>
            <a:r>
              <a:rPr lang="el-GR" sz="2200" b="1" dirty="0"/>
              <a:t>ευρώ </a:t>
            </a:r>
            <a:r>
              <a:rPr lang="el-GR" sz="2200" dirty="0"/>
              <a:t>προς τους Δήμους Ανατολικής και Δυτικής Σάμου για την κοινωνική </a:t>
            </a:r>
            <a:r>
              <a:rPr lang="el-GR" sz="2200" dirty="0" smtClean="0"/>
              <a:t>προστασία, </a:t>
            </a:r>
            <a:r>
              <a:rPr lang="el-GR" sz="2200" dirty="0"/>
              <a:t>μέσω της χορήγησης επιδόματος πρώτων βιοτικών αναγκών, καθώς και απλών κατασκευαστικών εργασιών ή/και την αντικατάσταση της οικοσκευής, σε πολίτες των οποίων οι οικίες επλήγησαν από τις πλημμύρες στην περιοχή, μέσω του Υπουργείου Εσωτερικών.</a:t>
            </a:r>
          </a:p>
          <a:p>
            <a:pPr lvl="0" algn="just">
              <a:buFont typeface="Wingdings" pitchFamily="2" charset="2"/>
              <a:buChar char="§"/>
            </a:pPr>
            <a:endParaRPr lang="el-GR" sz="2200" dirty="0"/>
          </a:p>
          <a:p>
            <a:pPr lvl="0" algn="just">
              <a:buFont typeface="Wingdings" pitchFamily="2" charset="2"/>
              <a:buChar char="§"/>
            </a:pPr>
            <a:r>
              <a:rPr lang="el-GR" sz="2200" b="1" dirty="0" smtClean="0"/>
              <a:t> 230.000 </a:t>
            </a:r>
            <a:r>
              <a:rPr lang="el-GR" sz="2200" b="1" dirty="0"/>
              <a:t>ευρώ </a:t>
            </a:r>
            <a:r>
              <a:rPr lang="el-GR" sz="2200" dirty="0"/>
              <a:t>προς τους Δήμους Ανατολικής και Δυτικής </a:t>
            </a:r>
            <a:r>
              <a:rPr lang="el-GR" sz="2200" dirty="0" smtClean="0"/>
              <a:t>Σάμου, </a:t>
            </a:r>
            <a:r>
              <a:rPr lang="el-GR" sz="2200" dirty="0"/>
              <a:t>μέσω του Υπουργείου Ναυτιλίας και Νησιωτικής </a:t>
            </a:r>
            <a:r>
              <a:rPr lang="el-GR" sz="2200" dirty="0" smtClean="0"/>
              <a:t>Πολιτικής, </a:t>
            </a:r>
            <a:r>
              <a:rPr lang="el-GR" sz="2200" dirty="0"/>
              <a:t>για την αποκατάσταση δικτύων και υποδομών.</a:t>
            </a:r>
          </a:p>
          <a:p>
            <a:pPr lvl="0" algn="just">
              <a:buFont typeface="Wingdings" pitchFamily="2" charset="2"/>
              <a:buChar char="§"/>
            </a:pPr>
            <a:endParaRPr lang="el-GR" sz="2200" dirty="0"/>
          </a:p>
          <a:p>
            <a:pPr lvl="0" algn="just">
              <a:buFont typeface="Wingdings" pitchFamily="2" charset="2"/>
              <a:buChar char="§"/>
            </a:pPr>
            <a:r>
              <a:rPr lang="el-GR" sz="2200" b="1" dirty="0" smtClean="0"/>
              <a:t> 200.000 </a:t>
            </a:r>
            <a:r>
              <a:rPr lang="el-GR" sz="2200" b="1" dirty="0"/>
              <a:t>ευρώ </a:t>
            </a:r>
            <a:r>
              <a:rPr lang="el-GR" sz="2200" dirty="0"/>
              <a:t>προς την Περιφέρεια Βορείου Αιγαίου για την Περιφερειακή Ενότητα </a:t>
            </a:r>
            <a:r>
              <a:rPr lang="el-GR" sz="2200" dirty="0" smtClean="0"/>
              <a:t>Σάμου, </a:t>
            </a:r>
            <a:r>
              <a:rPr lang="el-GR" sz="2200" dirty="0"/>
              <a:t>μέσω του Υπουργείου </a:t>
            </a:r>
            <a:r>
              <a:rPr lang="el-GR" sz="2200" dirty="0" smtClean="0"/>
              <a:t>Εσωτερικών, </a:t>
            </a:r>
            <a:r>
              <a:rPr lang="el-GR" sz="2200" dirty="0"/>
              <a:t>από το Πρόγραμμα Δημοσίων Επενδύσεων, για την κάλυψη των πρώτων αναγκών στη διαχείριση ζημιών από </a:t>
            </a:r>
            <a:r>
              <a:rPr lang="el-GR" sz="2200" dirty="0" smtClean="0"/>
              <a:t>τον </a:t>
            </a:r>
            <a:r>
              <a:rPr lang="el-GR" sz="2200" dirty="0"/>
              <a:t>σεισμό.</a:t>
            </a:r>
          </a:p>
          <a:p>
            <a:pPr lvl="0" algn="just">
              <a:buFont typeface="Wingdings" pitchFamily="2" charset="2"/>
              <a:buChar char="§"/>
            </a:pPr>
            <a:endParaRPr lang="el-GR" sz="2200" dirty="0"/>
          </a:p>
          <a:p>
            <a:pPr algn="just">
              <a:buFont typeface="Wingdings" pitchFamily="2" charset="2"/>
              <a:buChar char="§"/>
            </a:pPr>
            <a:r>
              <a:rPr lang="el-GR" sz="2200" b="1" dirty="0" smtClean="0"/>
              <a:t> 734.000 </a:t>
            </a:r>
            <a:r>
              <a:rPr lang="el-GR" sz="2200" b="1" dirty="0"/>
              <a:t>ευρώ</a:t>
            </a:r>
            <a:r>
              <a:rPr lang="el-GR" sz="2200" dirty="0"/>
              <a:t> για την προμήθεια και τη μεταφορά προκατασκευασμένων σχολικών αιθουσών για τα σχολεία των Δήμων Ανατολικής και Δυτικής </a:t>
            </a:r>
            <a:r>
              <a:rPr lang="el-GR" sz="2200" dirty="0" smtClean="0"/>
              <a:t>Σάμου, </a:t>
            </a:r>
            <a:r>
              <a:rPr lang="el-GR" sz="2200" dirty="0"/>
              <a:t>μέσω της </a:t>
            </a:r>
            <a:r>
              <a:rPr lang="el-GR" sz="2200" dirty="0" smtClean="0"/>
              <a:t>«Κτιριακές Υποδομές </a:t>
            </a:r>
            <a:r>
              <a:rPr lang="el-GR" sz="2200" dirty="0"/>
              <a:t>(ΚΤΥΠ</a:t>
            </a:r>
            <a:r>
              <a:rPr lang="el-GR" sz="2200" dirty="0" smtClean="0"/>
              <a:t>) Α.Ε.», </a:t>
            </a:r>
            <a:r>
              <a:rPr lang="el-GR" sz="2200" dirty="0"/>
              <a:t>από το Πρόγραμμα Δημοσίων Επενδύσεων</a:t>
            </a:r>
            <a:r>
              <a:rPr lang="el-GR" sz="2300" dirty="0"/>
              <a:t>.</a:t>
            </a:r>
          </a:p>
          <a:p>
            <a:pPr lvl="0" algn="just">
              <a:buFont typeface="Wingdings" pitchFamily="2" charset="2"/>
              <a:buChar char="§"/>
            </a:pPr>
            <a:endParaRPr lang="el-GR" sz="2300" dirty="0"/>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876300"/>
            <a:ext cx="14935200" cy="850900"/>
          </a:xfrm>
          <a:prstGeom prst="rect">
            <a:avLst/>
          </a:prstGeom>
          <a:noFill/>
          <a:ln w="9525">
            <a:noFill/>
            <a:miter lim="800000"/>
            <a:headEnd/>
            <a:tailEnd/>
          </a:ln>
        </p:spPr>
        <p:txBody>
          <a:bodyPr anchor="ctr"/>
          <a:lstStyle/>
          <a:p>
            <a:pPr algn="just"/>
            <a:r>
              <a:rPr lang="el-GR" altLang="en-US" sz="3800" b="1" dirty="0">
                <a:solidFill>
                  <a:srgbClr val="002060"/>
                </a:solidFill>
                <a:latin typeface="Calibri" pitchFamily="34" charset="0"/>
              </a:rPr>
              <a:t>Μέτρα ανακούφισης των πληγέντων από τ</a:t>
            </a:r>
            <a:r>
              <a:rPr lang="en-US" altLang="en-US" sz="3800" b="1" dirty="0" smtClean="0">
                <a:solidFill>
                  <a:srgbClr val="002060"/>
                </a:solidFill>
                <a:latin typeface="Calibri" pitchFamily="34" charset="0"/>
              </a:rPr>
              <a:t>o</a:t>
            </a:r>
            <a:r>
              <a:rPr lang="el-GR" altLang="en-US" sz="3800" b="1" dirty="0" smtClean="0">
                <a:solidFill>
                  <a:srgbClr val="002060"/>
                </a:solidFill>
                <a:latin typeface="Calibri" pitchFamily="34" charset="0"/>
              </a:rPr>
              <a:t>ν</a:t>
            </a:r>
            <a:r>
              <a:rPr lang="en-US" altLang="en-US" sz="3800" b="1" dirty="0" smtClean="0">
                <a:solidFill>
                  <a:srgbClr val="002060"/>
                </a:solidFill>
                <a:latin typeface="Calibri" pitchFamily="34" charset="0"/>
              </a:rPr>
              <a:t> </a:t>
            </a:r>
            <a:r>
              <a:rPr lang="el-GR" altLang="en-US" sz="3800" b="1" dirty="0">
                <a:solidFill>
                  <a:srgbClr val="002060"/>
                </a:solidFill>
                <a:latin typeface="Calibri" pitchFamily="34" charset="0"/>
              </a:rPr>
              <a:t>σεισμό της </a:t>
            </a:r>
            <a:r>
              <a:rPr lang="el-GR" altLang="en-US" sz="3800" b="1" dirty="0" smtClean="0">
                <a:solidFill>
                  <a:srgbClr val="002060"/>
                </a:solidFill>
                <a:latin typeface="Calibri" pitchFamily="34" charset="0"/>
              </a:rPr>
              <a:t>30ής.11.2020</a:t>
            </a:r>
            <a:endParaRPr lang="el-GR" altLang="en-US" sz="3800" b="1" dirty="0">
              <a:solidFill>
                <a:srgbClr val="002060"/>
              </a:solidFill>
              <a:latin typeface="Calibri" pitchFamily="34" charset="0"/>
            </a:endParaRPr>
          </a:p>
          <a:p>
            <a:pPr algn="just"/>
            <a:r>
              <a:rPr lang="el-GR" sz="4000" b="1" dirty="0"/>
              <a:t> </a:t>
            </a:r>
            <a:endParaRPr lang="el-GR" sz="4000" dirty="0"/>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7">
            <a:extLst>
              <a:ext uri="{FF2B5EF4-FFF2-40B4-BE49-F238E27FC236}">
                <a16:creationId xmlns="" xmlns:a16="http://schemas.microsoft.com/office/drawing/2014/main" id="{650BED06-1121-4F12-9A65-353644F01E00}"/>
              </a:ext>
            </a:extLst>
          </p:cNvPr>
          <p:cNvSpPr/>
          <p:nvPr/>
        </p:nvSpPr>
        <p:spPr>
          <a:xfrm>
            <a:off x="1524000" y="1638300"/>
            <a:ext cx="15240000" cy="1066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eaLnBrk="1" fontAlgn="auto" hangingPunct="1">
              <a:spcBef>
                <a:spcPts val="0"/>
              </a:spcBef>
              <a:spcAft>
                <a:spcPts val="0"/>
              </a:spcAft>
              <a:buFont typeface="Arial" pitchFamily="34" charset="0"/>
              <a:buChar char="•"/>
              <a:defRPr/>
            </a:pPr>
            <a:r>
              <a:rPr kumimoji="0" lang="el-GR" sz="2400" b="1" i="0" u="none" strike="noStrike" kern="1200" cap="none" spc="0" normalizeH="0" baseline="0" noProof="0" dirty="0">
                <a:ln>
                  <a:noFill/>
                </a:ln>
                <a:solidFill>
                  <a:prstClr val="white"/>
                </a:solidFill>
                <a:effectLst/>
                <a:uLnTx/>
                <a:uFillTx/>
                <a:latin typeface="Calibri" panose="020F0502020204030204"/>
                <a:ea typeface="+mn-ea"/>
                <a:cs typeface="+mn-cs"/>
              </a:rPr>
              <a:t> </a:t>
            </a:r>
            <a:r>
              <a:rPr lang="el-GR" sz="2400" b="1" dirty="0"/>
              <a:t>Η συνολική χρηματοδότηση </a:t>
            </a:r>
            <a:r>
              <a:rPr lang="el-GR" sz="2400" b="1" dirty="0" smtClean="0"/>
              <a:t>- </a:t>
            </a:r>
            <a:r>
              <a:rPr lang="el-GR" sz="2400" dirty="0" smtClean="0"/>
              <a:t>είτε </a:t>
            </a:r>
            <a:r>
              <a:rPr lang="el-GR" sz="2400" dirty="0"/>
              <a:t>μέσω χορηγήσεων, είτε μέσω πιστώσεων, είτε μέσω εξασφαλίσεων </a:t>
            </a:r>
            <a:r>
              <a:rPr lang="el-GR" sz="2400" dirty="0" smtClean="0"/>
              <a:t>- </a:t>
            </a:r>
            <a:r>
              <a:rPr lang="el-GR" sz="2400" dirty="0" smtClean="0"/>
              <a:t>κατανέμεται </a:t>
            </a:r>
            <a:r>
              <a:rPr lang="el-GR" sz="2400" dirty="0"/>
              <a:t>σε:</a:t>
            </a:r>
          </a:p>
        </p:txBody>
      </p:sp>
      <p:sp>
        <p:nvSpPr>
          <p:cNvPr id="31" name="Rectangle 8">
            <a:extLst>
              <a:ext uri="{FF2B5EF4-FFF2-40B4-BE49-F238E27FC236}">
                <a16:creationId xmlns="" xmlns:a16="http://schemas.microsoft.com/office/drawing/2014/main" id="{AC1AA1AE-4D72-445B-8AEE-4896CD7D1D6A}"/>
              </a:ext>
            </a:extLst>
          </p:cNvPr>
          <p:cNvSpPr/>
          <p:nvPr/>
        </p:nvSpPr>
        <p:spPr>
          <a:xfrm>
            <a:off x="1524000" y="3009898"/>
            <a:ext cx="15239999" cy="6019801"/>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buFont typeface="Wingdings" panose="05000000000000000000" pitchFamily="2" charset="2"/>
              <a:buChar char="§"/>
            </a:pPr>
            <a:r>
              <a:rPr lang="el-GR" sz="2300" b="1" dirty="0" smtClean="0"/>
              <a:t> 1.091.000 </a:t>
            </a:r>
            <a:r>
              <a:rPr lang="el-GR" sz="2300" b="1" dirty="0"/>
              <a:t>ευρώ</a:t>
            </a:r>
            <a:r>
              <a:rPr lang="el-GR" sz="2300" dirty="0"/>
              <a:t> για την προώθηση μέτρων άρσης </a:t>
            </a:r>
            <a:r>
              <a:rPr lang="el-GR" sz="2300" dirty="0" err="1"/>
              <a:t>ετοιμορροπίας</a:t>
            </a:r>
            <a:r>
              <a:rPr lang="el-GR" sz="2300" dirty="0"/>
              <a:t> για ιερούς ναούς και το </a:t>
            </a:r>
            <a:r>
              <a:rPr lang="el-GR" sz="2300" dirty="0" smtClean="0"/>
              <a:t>κάστρο </a:t>
            </a:r>
            <a:r>
              <a:rPr lang="el-GR" sz="2300" dirty="0" err="1" smtClean="0"/>
              <a:t>Πυθαγορίου</a:t>
            </a:r>
            <a:r>
              <a:rPr lang="el-GR" sz="2300" dirty="0" smtClean="0"/>
              <a:t> Σάμου, </a:t>
            </a:r>
            <a:r>
              <a:rPr lang="el-GR" sz="2300" dirty="0"/>
              <a:t>μέσω του Υπουργείου Πολιτισμού και </a:t>
            </a:r>
            <a:r>
              <a:rPr lang="el-GR" sz="2300" dirty="0" smtClean="0"/>
              <a:t>Αθλητισμού, </a:t>
            </a:r>
            <a:r>
              <a:rPr lang="el-GR" sz="2300" dirty="0"/>
              <a:t>από το Πρόγραμμα Δημοσίων Επενδύσεων.</a:t>
            </a:r>
          </a:p>
          <a:p>
            <a:pPr algn="just"/>
            <a:endParaRPr lang="el-GR" sz="2300" dirty="0"/>
          </a:p>
          <a:p>
            <a:pPr lvl="0" algn="just">
              <a:buFont typeface="Wingdings" pitchFamily="2" charset="2"/>
              <a:buChar char="§"/>
            </a:pPr>
            <a:r>
              <a:rPr lang="el-GR" sz="2300" b="1" dirty="0" smtClean="0"/>
              <a:t> 9.810.000 </a:t>
            </a:r>
            <a:r>
              <a:rPr lang="el-GR" sz="2300" b="1" dirty="0"/>
              <a:t>ευρώ</a:t>
            </a:r>
            <a:r>
              <a:rPr lang="el-GR" sz="2300" dirty="0"/>
              <a:t> προς την Περιφέρεια Βορείου Αιγαίου για την Περιφερειακή Ενότητα </a:t>
            </a:r>
            <a:r>
              <a:rPr lang="el-GR" sz="2300" dirty="0" smtClean="0"/>
              <a:t>Σάμου, </a:t>
            </a:r>
            <a:r>
              <a:rPr lang="el-GR" sz="2300" dirty="0"/>
              <a:t>μέσω του Υπουργείου Ανάπτυξης και </a:t>
            </a:r>
            <a:r>
              <a:rPr lang="el-GR" sz="2300" dirty="0" smtClean="0"/>
              <a:t>Επενδύσεων, </a:t>
            </a:r>
            <a:r>
              <a:rPr lang="el-GR" sz="2300" dirty="0"/>
              <a:t>για την αποκατάσταση ζημιών σε δίκτυα και υποδομές, καθώς τις επιδιορθώσεις και αναπτύξεις των λιμένων του νησιού, σε ένα πλαίσιο συνεργασίας και με το Υπουργείο Ναυτιλίας και Νησιωτικής Πολιτικής.</a:t>
            </a:r>
          </a:p>
          <a:p>
            <a:pPr lvl="0" algn="just">
              <a:buFont typeface="Wingdings" pitchFamily="2" charset="2"/>
              <a:buChar char="§"/>
            </a:pPr>
            <a:endParaRPr lang="el-GR" sz="2300" dirty="0"/>
          </a:p>
          <a:p>
            <a:pPr lvl="0" algn="just">
              <a:buFont typeface="Wingdings" pitchFamily="2" charset="2"/>
              <a:buChar char="§"/>
            </a:pPr>
            <a:r>
              <a:rPr lang="el-GR" sz="2300" b="1" dirty="0" smtClean="0"/>
              <a:t> 81.123.840 </a:t>
            </a:r>
            <a:r>
              <a:rPr lang="el-GR" sz="2300" b="1" dirty="0"/>
              <a:t>ευρώ</a:t>
            </a:r>
            <a:r>
              <a:rPr lang="el-GR" sz="2300" dirty="0"/>
              <a:t> για τη χορήγηση στεγαστικής συνδρομής για την αποκατάσταση των ζημιών σε κτίρια, σύμφωνα με την ΚΥΑ Οικονομικών, Ανάπτυξης και Επενδύσεων, Εσωτερικών και Υποδομών και Μεταφορών.</a:t>
            </a:r>
          </a:p>
          <a:p>
            <a:pPr lvl="0" algn="just">
              <a:buFont typeface="Wingdings" pitchFamily="2" charset="2"/>
              <a:buChar char="§"/>
            </a:pPr>
            <a:endParaRPr lang="el-GR" sz="2300" dirty="0"/>
          </a:p>
          <a:p>
            <a:pPr lvl="0" algn="just">
              <a:buFont typeface="Wingdings" pitchFamily="2" charset="2"/>
              <a:buChar char="§"/>
            </a:pPr>
            <a:r>
              <a:rPr lang="el-GR" sz="2300" b="1" dirty="0" smtClean="0"/>
              <a:t> 17.520.000 </a:t>
            </a:r>
            <a:r>
              <a:rPr lang="el-GR" sz="2300" b="1" dirty="0"/>
              <a:t>ευρώ</a:t>
            </a:r>
            <a:r>
              <a:rPr lang="el-GR" sz="2300" dirty="0"/>
              <a:t> για την επιδότηση ενοικίου / συγκατοίκησης για την κάλυψη δαπανών προσωρινής στέγασης κατοίκων που επλήγησαν από </a:t>
            </a:r>
            <a:r>
              <a:rPr lang="el-GR" sz="2300" dirty="0" smtClean="0"/>
              <a:t>τον </a:t>
            </a:r>
            <a:r>
              <a:rPr lang="el-GR" sz="2300" dirty="0"/>
              <a:t>σεισμό, σύμφωνα με την ΚΥΑ Οικονομικών, Ανάπτυξης και Επενδύσεων, και Υποδομών και Μεταφορών.</a:t>
            </a:r>
          </a:p>
          <a:p>
            <a:pPr lvl="0" algn="just">
              <a:buFont typeface="Wingdings" pitchFamily="2" charset="2"/>
              <a:buChar char="§"/>
            </a:pPr>
            <a:endParaRPr lang="el-GR" sz="2300" dirty="0"/>
          </a:p>
          <a:p>
            <a:pPr lvl="0" algn="just">
              <a:buFont typeface="Wingdings" pitchFamily="2" charset="2"/>
              <a:buChar char="§"/>
            </a:pPr>
            <a:r>
              <a:rPr lang="el-GR" sz="2300" b="1" dirty="0" smtClean="0"/>
              <a:t> 685.856 </a:t>
            </a:r>
            <a:r>
              <a:rPr lang="el-GR" sz="2300" b="1" dirty="0"/>
              <a:t>ευρώ</a:t>
            </a:r>
            <a:r>
              <a:rPr lang="el-GR" sz="2300" dirty="0"/>
              <a:t> για τη χορήγηση </a:t>
            </a:r>
            <a:r>
              <a:rPr lang="el-GR" sz="2300" dirty="0" smtClean="0"/>
              <a:t>ενίσχυσης, </a:t>
            </a:r>
            <a:r>
              <a:rPr lang="el-GR" sz="2300" dirty="0"/>
              <a:t>με τη </a:t>
            </a:r>
            <a:r>
              <a:rPr lang="el-GR" sz="2300" b="1" u="sng" dirty="0"/>
              <a:t>μορφή προκαταβολής</a:t>
            </a:r>
            <a:r>
              <a:rPr lang="el-GR" sz="2300" dirty="0"/>
              <a:t> επί της </a:t>
            </a:r>
            <a:r>
              <a:rPr lang="el-GR" sz="2300" dirty="0" smtClean="0"/>
              <a:t>επιχορήγησης, </a:t>
            </a:r>
            <a:r>
              <a:rPr lang="el-GR" sz="2300" dirty="0"/>
              <a:t>σε </a:t>
            </a:r>
            <a:r>
              <a:rPr lang="el-GR" sz="2300" b="1" dirty="0"/>
              <a:t>245 επιχειρήσεις</a:t>
            </a:r>
            <a:r>
              <a:rPr lang="el-GR" sz="2300" dirty="0"/>
              <a:t> που επλήγησαν είτε από </a:t>
            </a:r>
            <a:r>
              <a:rPr lang="el-GR" sz="2300" dirty="0" smtClean="0"/>
              <a:t>τον </a:t>
            </a:r>
            <a:r>
              <a:rPr lang="el-GR" sz="2300" dirty="0"/>
              <a:t>σεισμό είτε από τις πλημμύρες της </a:t>
            </a:r>
            <a:r>
              <a:rPr lang="el-GR" sz="2300" dirty="0" smtClean="0"/>
              <a:t>30ής </a:t>
            </a:r>
            <a:r>
              <a:rPr lang="el-GR" sz="2300" dirty="0"/>
              <a:t>Οκτωβρίου 2020.</a:t>
            </a:r>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876300"/>
            <a:ext cx="14935200" cy="850900"/>
          </a:xfrm>
          <a:prstGeom prst="rect">
            <a:avLst/>
          </a:prstGeom>
          <a:noFill/>
          <a:ln w="9525">
            <a:noFill/>
            <a:miter lim="800000"/>
            <a:headEnd/>
            <a:tailEnd/>
          </a:ln>
        </p:spPr>
        <p:txBody>
          <a:bodyPr anchor="ctr"/>
          <a:lstStyle/>
          <a:p>
            <a:r>
              <a:rPr lang="el-GR" altLang="en-US" sz="3800" b="1" dirty="0">
                <a:solidFill>
                  <a:srgbClr val="002060"/>
                </a:solidFill>
                <a:latin typeface="Calibri" pitchFamily="34" charset="0"/>
              </a:rPr>
              <a:t>Περαιτέρω </a:t>
            </a:r>
            <a:r>
              <a:rPr lang="el-GR" altLang="en-US" sz="3800" b="1" dirty="0" smtClean="0">
                <a:solidFill>
                  <a:srgbClr val="002060"/>
                </a:solidFill>
                <a:latin typeface="Calibri" pitchFamily="34" charset="0"/>
              </a:rPr>
              <a:t>μέτρα </a:t>
            </a:r>
            <a:r>
              <a:rPr lang="el-GR" altLang="en-US" sz="3800" b="1" dirty="0">
                <a:solidFill>
                  <a:srgbClr val="002060"/>
                </a:solidFill>
                <a:latin typeface="Calibri" pitchFamily="34" charset="0"/>
              </a:rPr>
              <a:t>ελάφρυνσης</a:t>
            </a:r>
          </a:p>
          <a:p>
            <a:pPr algn="just"/>
            <a:r>
              <a:rPr lang="el-GR" sz="4000" b="1" dirty="0"/>
              <a:t> </a:t>
            </a:r>
            <a:endParaRPr lang="el-GR" sz="4000" dirty="0"/>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7">
            <a:extLst>
              <a:ext uri="{FF2B5EF4-FFF2-40B4-BE49-F238E27FC236}">
                <a16:creationId xmlns="" xmlns:a16="http://schemas.microsoft.com/office/drawing/2014/main" id="{650BED06-1121-4F12-9A65-353644F01E00}"/>
              </a:ext>
            </a:extLst>
          </p:cNvPr>
          <p:cNvSpPr/>
          <p:nvPr/>
        </p:nvSpPr>
        <p:spPr>
          <a:xfrm>
            <a:off x="1524000" y="1537971"/>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defRPr/>
            </a:pPr>
            <a:r>
              <a:rPr lang="el-GR" sz="2400" b="1" dirty="0">
                <a:solidFill>
                  <a:srgbClr val="FFFF00"/>
                </a:solidFill>
                <a:latin typeface="Calibri" panose="020F0502020204030204"/>
              </a:rPr>
              <a:t>1</a:t>
            </a:r>
            <a:r>
              <a:rPr lang="el-GR" sz="2400" b="1" baseline="30000" dirty="0">
                <a:solidFill>
                  <a:srgbClr val="FFFF00"/>
                </a:solidFill>
                <a:latin typeface="Calibri" panose="020F0502020204030204"/>
              </a:rPr>
              <a:t>ον</a:t>
            </a:r>
            <a:r>
              <a:rPr lang="el-GR" sz="2400" b="1" dirty="0">
                <a:solidFill>
                  <a:srgbClr val="FFFF00"/>
                </a:solidFill>
                <a:latin typeface="Calibri" panose="020F0502020204030204"/>
              </a:rPr>
              <a:t>. </a:t>
            </a:r>
            <a:r>
              <a:rPr lang="el-GR" sz="2400" b="1" dirty="0"/>
              <a:t>Παράταση φορολογικών δηλώσεων και αναστολή φορολογικών υποχρεώσεων.</a:t>
            </a:r>
            <a:endParaRPr lang="el-GR" sz="2400" dirty="0"/>
          </a:p>
        </p:txBody>
      </p:sp>
      <p:sp>
        <p:nvSpPr>
          <p:cNvPr id="31" name="Rectangle 8">
            <a:extLst>
              <a:ext uri="{FF2B5EF4-FFF2-40B4-BE49-F238E27FC236}">
                <a16:creationId xmlns="" xmlns:a16="http://schemas.microsoft.com/office/drawing/2014/main" id="{AC1AA1AE-4D72-445B-8AEE-4896CD7D1D6A}"/>
              </a:ext>
            </a:extLst>
          </p:cNvPr>
          <p:cNvSpPr/>
          <p:nvPr/>
        </p:nvSpPr>
        <p:spPr>
          <a:xfrm>
            <a:off x="1524000" y="2729230"/>
            <a:ext cx="15239999" cy="5029200"/>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a:t>1.1 Παράταση δηλώσεων:</a:t>
            </a:r>
            <a:endParaRPr lang="el-GR" sz="2000" dirty="0"/>
          </a:p>
          <a:p>
            <a:pPr algn="just"/>
            <a:r>
              <a:rPr lang="el-GR" sz="2000" dirty="0"/>
              <a:t>Παράταση υποβολής δήλωσης φορολογίας </a:t>
            </a:r>
            <a:r>
              <a:rPr lang="el-GR" sz="2000" dirty="0" smtClean="0"/>
              <a:t>εισοδήματος:	Έως </a:t>
            </a:r>
            <a:r>
              <a:rPr lang="el-GR" sz="2000" dirty="0"/>
              <a:t>30-11-2020 (</a:t>
            </a:r>
            <a:r>
              <a:rPr lang="el-GR" sz="2000" dirty="0" smtClean="0"/>
              <a:t>Β΄ </a:t>
            </a:r>
            <a:r>
              <a:rPr lang="el-GR" sz="2000" dirty="0"/>
              <a:t>4837).</a:t>
            </a:r>
          </a:p>
          <a:p>
            <a:r>
              <a:rPr lang="el-GR" sz="2000" dirty="0"/>
              <a:t>Παράταση υποβολής τελών και λοιπών φορολογιών: </a:t>
            </a:r>
            <a:r>
              <a:rPr lang="el-GR" sz="2000" dirty="0" smtClean="0"/>
              <a:t>	Έως </a:t>
            </a:r>
            <a:r>
              <a:rPr lang="el-GR" sz="2000" dirty="0"/>
              <a:t>30-11-2020 (</a:t>
            </a:r>
            <a:r>
              <a:rPr lang="el-GR" sz="2000" dirty="0" smtClean="0"/>
              <a:t>Β΄ </a:t>
            </a:r>
            <a:r>
              <a:rPr lang="el-GR" sz="2000" dirty="0"/>
              <a:t>4843).</a:t>
            </a:r>
          </a:p>
          <a:p>
            <a:r>
              <a:rPr lang="el-GR" sz="2000" dirty="0"/>
              <a:t>Παράταση υποβολής δηλώσεων </a:t>
            </a:r>
            <a:r>
              <a:rPr lang="el-GR" sz="2000" dirty="0" smtClean="0"/>
              <a:t>ΦΠΑ:			Έως </a:t>
            </a:r>
            <a:r>
              <a:rPr lang="el-GR" sz="2000" dirty="0"/>
              <a:t>30-11-2020 (</a:t>
            </a:r>
            <a:r>
              <a:rPr lang="el-GR" sz="2000" dirty="0" smtClean="0"/>
              <a:t>Β΄ </a:t>
            </a:r>
            <a:r>
              <a:rPr lang="el-GR" sz="2000" dirty="0"/>
              <a:t>4797).</a:t>
            </a:r>
          </a:p>
          <a:p>
            <a:r>
              <a:rPr lang="el-GR" sz="2000" b="1" dirty="0"/>
              <a:t> </a:t>
            </a:r>
            <a:endParaRPr lang="el-GR" sz="2000" dirty="0"/>
          </a:p>
          <a:p>
            <a:r>
              <a:rPr lang="el-GR" sz="2000" b="1" dirty="0"/>
              <a:t>1.2 Αναστολή υποχρεώσεων</a:t>
            </a:r>
            <a:r>
              <a:rPr lang="el-GR" sz="2000" b="1" dirty="0" smtClean="0"/>
              <a:t>:</a:t>
            </a:r>
            <a:endParaRPr lang="el-GR" sz="2000" dirty="0"/>
          </a:p>
          <a:p>
            <a:r>
              <a:rPr lang="el-GR" sz="2000" dirty="0"/>
              <a:t>Δυνάμει της απόφασης του Υπουργού Οικονομικών (</a:t>
            </a:r>
            <a:r>
              <a:rPr lang="el-GR" sz="2000" dirty="0" smtClean="0"/>
              <a:t>Β΄ </a:t>
            </a:r>
            <a:r>
              <a:rPr lang="el-GR" sz="2000" dirty="0"/>
              <a:t>4926), μέχρι και την </a:t>
            </a:r>
            <a:r>
              <a:rPr lang="el-GR" sz="2000" b="1" dirty="0" smtClean="0"/>
              <a:t>30ή-04-2021</a:t>
            </a:r>
            <a:r>
              <a:rPr lang="el-GR" sz="2000" b="1" dirty="0"/>
              <a:t>:</a:t>
            </a:r>
            <a:endParaRPr lang="el-GR" sz="2000" dirty="0"/>
          </a:p>
          <a:p>
            <a:endParaRPr lang="el-GR" sz="2000" dirty="0"/>
          </a:p>
          <a:p>
            <a:pPr lvl="1" algn="just"/>
            <a:r>
              <a:rPr lang="el-GR" sz="2000" dirty="0"/>
              <a:t>Παρατείνονται οι προθεσμίες καταβολής των βεβαιωμένων στις Δ.Ο.Υ./Ελεγκτικά Κέντρα οφειλών των φυσικών και νομικών προσώπων και οντοτήτων με κύρια κατοικία ή κύρια εγκατάσταση (έδρα) στους Δήμους Ανατολικής Σάμου και Δυτικής Σάμου της Περιφερειακής Ενότητας Σάμου της Περιφέρειας Βορείου Αιγαίου, που λήγουν ή έληξαν από </a:t>
            </a:r>
            <a:r>
              <a:rPr lang="el-GR" sz="2000" dirty="0" smtClean="0"/>
              <a:t>30-10-2020 </a:t>
            </a:r>
            <a:r>
              <a:rPr lang="el-GR" sz="2000" dirty="0"/>
              <a:t>μέχρι και 30-04-2021. </a:t>
            </a:r>
          </a:p>
          <a:p>
            <a:pPr lvl="1" algn="just"/>
            <a:r>
              <a:rPr lang="el-GR" sz="2000" dirty="0"/>
              <a:t>Παρατείνονται οι προθεσμίες καταβολής των δόσεων ρυθμίσεων/διευκολύνσεων τμηματικής καταβολής βεβαιωμένων οφειλών.</a:t>
            </a:r>
          </a:p>
          <a:p>
            <a:pPr lvl="1" algn="just"/>
            <a:r>
              <a:rPr lang="el-GR" sz="2000" dirty="0"/>
              <a:t>Αναστέλλεται η πληρωμή των βεβαιωμένων και ληξιπρόθεσμων την </a:t>
            </a:r>
            <a:r>
              <a:rPr lang="el-GR" sz="2000" dirty="0" smtClean="0"/>
              <a:t>30ή-10-2020 </a:t>
            </a:r>
            <a:r>
              <a:rPr lang="el-GR" sz="2000" dirty="0"/>
              <a:t>οφειλών των προσώπων και οντοτήτων με κύρια κατοικία ή κύρια εγκατάσταση (έδρα) στους Δήμους Ανατολικής Σάμου και Δυτικής Σάμου της Περιφερειακής Ενότητας Σάμου της Περιφέρειας Βορείου Αιγαίου.</a:t>
            </a:r>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
        <p:nvSpPr>
          <p:cNvPr id="9" name="Rectangle 7">
            <a:extLst>
              <a:ext uri="{FF2B5EF4-FFF2-40B4-BE49-F238E27FC236}">
                <a16:creationId xmlns="" xmlns:a16="http://schemas.microsoft.com/office/drawing/2014/main" id="{650BED06-1121-4F12-9A65-353644F01E00}"/>
              </a:ext>
            </a:extLst>
          </p:cNvPr>
          <p:cNvSpPr/>
          <p:nvPr/>
        </p:nvSpPr>
        <p:spPr>
          <a:xfrm>
            <a:off x="1524000" y="7962900"/>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defRPr/>
            </a:pPr>
            <a:r>
              <a:rPr lang="el-GR" sz="2400" b="1" dirty="0">
                <a:solidFill>
                  <a:srgbClr val="FFFF00"/>
                </a:solidFill>
              </a:rPr>
              <a:t>2</a:t>
            </a:r>
            <a:r>
              <a:rPr lang="el-GR" sz="2400" b="1" baseline="30000" dirty="0">
                <a:solidFill>
                  <a:srgbClr val="FFFF00"/>
                </a:solidFill>
              </a:rPr>
              <a:t>ον</a:t>
            </a:r>
            <a:r>
              <a:rPr lang="el-GR" sz="2400" b="1" dirty="0">
                <a:solidFill>
                  <a:srgbClr val="FFFF00"/>
                </a:solidFill>
              </a:rPr>
              <a:t>. </a:t>
            </a:r>
            <a:r>
              <a:rPr lang="el-GR" sz="2400" b="1" dirty="0"/>
              <a:t>Αναστολή ή ρύθμιση δανειακών υποχρεώσεων στους πολίτες των Δήμων που έχουν πληγεί.</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876300"/>
            <a:ext cx="14935200" cy="850900"/>
          </a:xfrm>
          <a:prstGeom prst="rect">
            <a:avLst/>
          </a:prstGeom>
          <a:noFill/>
          <a:ln w="9525">
            <a:noFill/>
            <a:miter lim="800000"/>
            <a:headEnd/>
            <a:tailEnd/>
          </a:ln>
        </p:spPr>
        <p:txBody>
          <a:bodyPr anchor="ctr"/>
          <a:lstStyle/>
          <a:p>
            <a:r>
              <a:rPr lang="el-GR" altLang="en-US" sz="3800" b="1" dirty="0">
                <a:solidFill>
                  <a:srgbClr val="002060"/>
                </a:solidFill>
                <a:latin typeface="Calibri" pitchFamily="34" charset="0"/>
              </a:rPr>
              <a:t>Περαιτέρω  μέτρα ελάφρυνσης</a:t>
            </a:r>
          </a:p>
          <a:p>
            <a:pPr algn="just"/>
            <a:r>
              <a:rPr lang="el-GR" sz="4000" b="1" dirty="0"/>
              <a:t> </a:t>
            </a:r>
            <a:endParaRPr lang="el-GR" sz="4000" dirty="0"/>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7">
            <a:extLst>
              <a:ext uri="{FF2B5EF4-FFF2-40B4-BE49-F238E27FC236}">
                <a16:creationId xmlns="" xmlns:a16="http://schemas.microsoft.com/office/drawing/2014/main" id="{650BED06-1121-4F12-9A65-353644F01E00}"/>
              </a:ext>
            </a:extLst>
          </p:cNvPr>
          <p:cNvSpPr/>
          <p:nvPr/>
        </p:nvSpPr>
        <p:spPr>
          <a:xfrm>
            <a:off x="1524000" y="1638300"/>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2400" b="1" dirty="0">
                <a:solidFill>
                  <a:srgbClr val="FFFF00"/>
                </a:solidFill>
                <a:latin typeface="Calibri" panose="020F0502020204030204"/>
              </a:rPr>
              <a:t>3</a:t>
            </a:r>
            <a:r>
              <a:rPr lang="el-GR" sz="2400" b="1" baseline="30000" dirty="0">
                <a:solidFill>
                  <a:srgbClr val="FFFF00"/>
                </a:solidFill>
                <a:latin typeface="Calibri" panose="020F0502020204030204"/>
              </a:rPr>
              <a:t>ον</a:t>
            </a:r>
            <a:r>
              <a:rPr lang="el-GR" sz="2400" b="1" dirty="0">
                <a:solidFill>
                  <a:srgbClr val="FFFF00"/>
                </a:solidFill>
                <a:latin typeface="Calibri" panose="020F0502020204030204"/>
              </a:rPr>
              <a:t>. </a:t>
            </a:r>
            <a:r>
              <a:rPr lang="el-GR" sz="2400" b="1" dirty="0"/>
              <a:t>Αναστολή, για ένα έτος, πλειστηριασμών και κατασχέσεων επί της κινητής ή ακίνητης περιουσίας φυσικών ή νομικών προσώπων στις πληγείσες περιοχές.</a:t>
            </a:r>
            <a:endParaRPr lang="el-GR" sz="2400" dirty="0"/>
          </a:p>
        </p:txBody>
      </p:sp>
      <p:sp>
        <p:nvSpPr>
          <p:cNvPr id="31" name="Rectangle 8">
            <a:extLst>
              <a:ext uri="{FF2B5EF4-FFF2-40B4-BE49-F238E27FC236}">
                <a16:creationId xmlns="" xmlns:a16="http://schemas.microsoft.com/office/drawing/2014/main" id="{AC1AA1AE-4D72-445B-8AEE-4896CD7D1D6A}"/>
              </a:ext>
            </a:extLst>
          </p:cNvPr>
          <p:cNvSpPr/>
          <p:nvPr/>
        </p:nvSpPr>
        <p:spPr>
          <a:xfrm>
            <a:off x="1524000" y="2933700"/>
            <a:ext cx="15239999" cy="990600"/>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i="1" dirty="0"/>
              <a:t>Με τη διάταξη του </a:t>
            </a:r>
            <a:r>
              <a:rPr lang="el-GR" i="1" dirty="0" err="1" smtClean="0"/>
              <a:t>άρ</a:t>
            </a:r>
            <a:r>
              <a:rPr lang="el-GR" i="1" dirty="0"/>
              <a:t>. 43 του ν.4753/2020, αναστέλλεται, έως 30.11.2021, η διενέργεια κάθε πράξης αναγκαστικής ενέργειας επί της ακίνητης περιουσίας φυσικών ή νομικών προσώπων που αποδεδειγμένα έχουν πληγεί από </a:t>
            </a:r>
            <a:r>
              <a:rPr lang="el-GR" i="1" dirty="0" smtClean="0"/>
              <a:t>τον </a:t>
            </a:r>
            <a:r>
              <a:rPr lang="el-GR" i="1" dirty="0"/>
              <a:t>σεισμό της 30ής Οκτωβρίου 2020 και </a:t>
            </a:r>
            <a:r>
              <a:rPr lang="el-GR" i="1" dirty="0" err="1"/>
              <a:t>ό,τι</a:t>
            </a:r>
            <a:r>
              <a:rPr lang="el-GR" i="1" dirty="0"/>
              <a:t> </a:t>
            </a:r>
            <a:r>
              <a:rPr lang="el-GR" i="1" dirty="0" smtClean="0"/>
              <a:t>ακολούθησε </a:t>
            </a:r>
            <a:r>
              <a:rPr lang="el-GR" i="1" dirty="0"/>
              <a:t>αυτού, περιλαμβάνοντας, ουσιαστικά, τις περιπτώσεις πλειστηριασμών, κατασχέσεων, αποβολών και προσωπικών κρατήσεων.</a:t>
            </a:r>
            <a:endParaRPr lang="el-GR" dirty="0"/>
          </a:p>
          <a:p>
            <a:r>
              <a:rPr lang="el-GR" i="1" dirty="0"/>
              <a:t> </a:t>
            </a:r>
            <a:endParaRPr lang="el-GR" dirty="0"/>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
        <p:nvSpPr>
          <p:cNvPr id="9" name="Rectangle 7">
            <a:extLst>
              <a:ext uri="{FF2B5EF4-FFF2-40B4-BE49-F238E27FC236}">
                <a16:creationId xmlns="" xmlns:a16="http://schemas.microsoft.com/office/drawing/2014/main" id="{650BED06-1121-4F12-9A65-353644F01E00}"/>
              </a:ext>
            </a:extLst>
          </p:cNvPr>
          <p:cNvSpPr/>
          <p:nvPr/>
        </p:nvSpPr>
        <p:spPr>
          <a:xfrm>
            <a:off x="1524000" y="4152900"/>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solidFill>
                  <a:srgbClr val="FFFF00"/>
                </a:solidFill>
              </a:rPr>
              <a:t>4</a:t>
            </a:r>
            <a:r>
              <a:rPr lang="el-GR" sz="2400" b="1" baseline="30000" dirty="0">
                <a:solidFill>
                  <a:srgbClr val="FFFF00"/>
                </a:solidFill>
              </a:rPr>
              <a:t>ον</a:t>
            </a:r>
            <a:r>
              <a:rPr lang="el-GR" sz="2400" b="1" dirty="0">
                <a:solidFill>
                  <a:srgbClr val="FFFF00"/>
                </a:solidFill>
              </a:rPr>
              <a:t>. </a:t>
            </a:r>
            <a:r>
              <a:rPr lang="el-GR" sz="2400" b="1" dirty="0"/>
              <a:t>Προστασία των θέσεων εργασίας στις σεισμόπληκτες περιοχές και προστασία των </a:t>
            </a:r>
            <a:r>
              <a:rPr lang="el-GR" sz="2400" b="1" dirty="0" smtClean="0"/>
              <a:t>ανέργων.</a:t>
            </a:r>
            <a:endParaRPr lang="el-GR" sz="2400" dirty="0"/>
          </a:p>
        </p:txBody>
      </p:sp>
      <p:sp>
        <p:nvSpPr>
          <p:cNvPr id="11" name="Rectangle 8">
            <a:extLst>
              <a:ext uri="{FF2B5EF4-FFF2-40B4-BE49-F238E27FC236}">
                <a16:creationId xmlns="" xmlns:a16="http://schemas.microsoft.com/office/drawing/2014/main" id="{AC1AA1AE-4D72-445B-8AEE-4896CD7D1D6A}"/>
              </a:ext>
            </a:extLst>
          </p:cNvPr>
          <p:cNvSpPr/>
          <p:nvPr/>
        </p:nvSpPr>
        <p:spPr>
          <a:xfrm>
            <a:off x="1524001" y="5448300"/>
            <a:ext cx="15239999" cy="3505200"/>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b="1" dirty="0"/>
              <a:t>4.1</a:t>
            </a:r>
            <a:r>
              <a:rPr lang="el-GR" dirty="0"/>
              <a:t> </a:t>
            </a:r>
            <a:r>
              <a:rPr lang="el-GR" i="1" dirty="0"/>
              <a:t>Οι επιχειρήσεις-εργοδότες του ιδιωτικού τομέα, ανεξαρτήτως κλάδου και επιχειρηματικής δραστηριότητας, στις πληττόμενες περιοχές από </a:t>
            </a:r>
            <a:r>
              <a:rPr lang="el-GR" i="1" dirty="0" smtClean="0"/>
              <a:t>τον </a:t>
            </a:r>
            <a:r>
              <a:rPr lang="el-GR" i="1" dirty="0"/>
              <a:t>σεισμό της 30ής Οκτωβρίου 2020 μπορούν να θέτουν σε αναστολή τις συμβάσεις εργασίας μέρους ή όλων των εργαζομένων τους, μέχρι την αποκατάσταση των ζημιών που έχουν προκληθεί ένεκα του ανωτέρω φαινομένου και όχι πέραν των 3 μηνών. Οι εργαζόμενοι, των οποίων η σύμβαση εργασίας τελεί σε αναστολή, σύμφωνα με το παρόν, είναι δικαιούχοι έκτακτης οικονομικής ενίσχυσης, ως αποζημίωσης ειδικού σκοπού, ποσού 534 ευρώ. Παράλληλα, θα θεσπιστεί πρόβλεψη στήριξης των εργαζομένων για τις περιπτώσεις όσων απώλεσαν τη θέση εργασίας τους μετά </a:t>
            </a:r>
            <a:r>
              <a:rPr lang="el-GR" i="1" dirty="0" smtClean="0"/>
              <a:t>τον </a:t>
            </a:r>
            <a:r>
              <a:rPr lang="el-GR" i="1" dirty="0"/>
              <a:t>σεισμό της 30ής Οκτωβρίου 2020.</a:t>
            </a:r>
            <a:endParaRPr lang="el-GR" dirty="0"/>
          </a:p>
          <a:p>
            <a:r>
              <a:rPr lang="el-GR" i="1" dirty="0"/>
              <a:t> </a:t>
            </a:r>
            <a:endParaRPr lang="el-GR" i="1" dirty="0" smtClean="0"/>
          </a:p>
          <a:p>
            <a:endParaRPr lang="el-GR" dirty="0"/>
          </a:p>
          <a:p>
            <a:pPr algn="just"/>
            <a:r>
              <a:rPr lang="el-GR" b="1" dirty="0"/>
              <a:t>4.2. </a:t>
            </a:r>
            <a:r>
              <a:rPr lang="el-GR" b="1" i="1" dirty="0"/>
              <a:t>Ανακοίνωση ΟΑΕΔ 03.11.2020: </a:t>
            </a:r>
            <a:r>
              <a:rPr lang="el-GR" i="1" dirty="0"/>
              <a:t>Ολοκληρώθηκε η αυτόματη ανανέωση όλων των δελτίων ανεργίας που έληξαν ή λήγουν στο χρονικό διάστημα από 30 Οκτωβρίου έως και 30 Νοεμβρίου </a:t>
            </a:r>
            <a:r>
              <a:rPr lang="el-GR" i="1" dirty="0" smtClean="0"/>
              <a:t>2020 στη </a:t>
            </a:r>
            <a:r>
              <a:rPr lang="el-GR" i="1" dirty="0"/>
              <a:t>Σάμο και στην Ικαρία, όπως είχε ανακοινώσει η Διοίκηση του Οργανισμού. Οι εγγεγραμμένοι άνεργοι που υπάγονται στα Κέντρα Προώθησης Απασχόλησης (ΚΠΑ2) της Σάμου και του Αγ. </a:t>
            </a:r>
            <a:r>
              <a:rPr lang="el-GR" i="1" dirty="0" err="1" smtClean="0"/>
              <a:t>Κηρύκου</a:t>
            </a:r>
            <a:r>
              <a:rPr lang="el-GR" i="1" dirty="0" smtClean="0"/>
              <a:t> </a:t>
            </a:r>
            <a:r>
              <a:rPr lang="el-GR" i="1" dirty="0"/>
              <a:t>Ικαρίας που υποχρεούνται να ανανεώσουν το δελτίο ανεργίας τους κατά το παραπάνω διάστημα, δεν χρειάζεται να προχωρήσουν σε καμία ενέργεια ανανέωσης. Η αυτόματη ανανέωση όλων των δελτίων </a:t>
            </a:r>
            <a:r>
              <a:rPr lang="el-GR" i="1" dirty="0" smtClean="0"/>
              <a:t>ανεργίας </a:t>
            </a:r>
            <a:r>
              <a:rPr lang="el-GR" i="1" dirty="0"/>
              <a:t>αποσκοπεί στη διευκόλυνση των ανέργων των πληγεισών περιοχών</a:t>
            </a:r>
            <a:r>
              <a:rPr lang="el-GR" i="1" dirty="0" smtClean="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876300"/>
            <a:ext cx="14935200" cy="850900"/>
          </a:xfrm>
          <a:prstGeom prst="rect">
            <a:avLst/>
          </a:prstGeom>
          <a:noFill/>
          <a:ln w="9525">
            <a:noFill/>
            <a:miter lim="800000"/>
            <a:headEnd/>
            <a:tailEnd/>
          </a:ln>
        </p:spPr>
        <p:txBody>
          <a:bodyPr anchor="ctr"/>
          <a:lstStyle/>
          <a:p>
            <a:r>
              <a:rPr lang="el-GR" altLang="en-US" sz="3800" b="1" dirty="0">
                <a:solidFill>
                  <a:srgbClr val="002060"/>
                </a:solidFill>
                <a:latin typeface="Calibri" pitchFamily="34" charset="0"/>
              </a:rPr>
              <a:t>Περαιτέρω  μέτρα ελάφρυνσης</a:t>
            </a:r>
          </a:p>
          <a:p>
            <a:pPr algn="just"/>
            <a:r>
              <a:rPr lang="el-GR" sz="4000" b="1" dirty="0"/>
              <a:t> </a:t>
            </a:r>
            <a:endParaRPr lang="el-GR" sz="4000" dirty="0"/>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9" name="Rectangle 7">
            <a:extLst>
              <a:ext uri="{FF2B5EF4-FFF2-40B4-BE49-F238E27FC236}">
                <a16:creationId xmlns="" xmlns:a16="http://schemas.microsoft.com/office/drawing/2014/main" id="{650BED06-1121-4F12-9A65-353644F01E00}"/>
              </a:ext>
            </a:extLst>
          </p:cNvPr>
          <p:cNvSpPr/>
          <p:nvPr/>
        </p:nvSpPr>
        <p:spPr>
          <a:xfrm>
            <a:off x="1524000" y="1638300"/>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solidFill>
                  <a:srgbClr val="FFFF00"/>
                </a:solidFill>
              </a:rPr>
              <a:t>5</a:t>
            </a:r>
            <a:r>
              <a:rPr lang="el-GR" sz="2400" b="1" baseline="30000" dirty="0">
                <a:solidFill>
                  <a:srgbClr val="FFFF00"/>
                </a:solidFill>
              </a:rPr>
              <a:t>ον</a:t>
            </a:r>
            <a:r>
              <a:rPr lang="el-GR" sz="2400" b="1" dirty="0">
                <a:solidFill>
                  <a:srgbClr val="FFFF00"/>
                </a:solidFill>
              </a:rPr>
              <a:t>. </a:t>
            </a:r>
            <a:r>
              <a:rPr lang="el-GR" sz="2400" b="1" dirty="0"/>
              <a:t>Ρύθμιση και αναστολή ασφαλιστικών εισφορών στις πληγείσες από </a:t>
            </a:r>
            <a:r>
              <a:rPr lang="el-GR" sz="2400" b="1" dirty="0" smtClean="0"/>
              <a:t>τον </a:t>
            </a:r>
            <a:r>
              <a:rPr lang="el-GR" sz="2400" b="1" dirty="0"/>
              <a:t>σεισμό </a:t>
            </a:r>
            <a:r>
              <a:rPr lang="el-GR" sz="2400" b="1" dirty="0" smtClean="0"/>
              <a:t>περιοχές.</a:t>
            </a:r>
            <a:endParaRPr lang="el-GR" sz="2400" dirty="0"/>
          </a:p>
        </p:txBody>
      </p:sp>
      <p:sp>
        <p:nvSpPr>
          <p:cNvPr id="31" name="Rectangle 8">
            <a:extLst>
              <a:ext uri="{FF2B5EF4-FFF2-40B4-BE49-F238E27FC236}">
                <a16:creationId xmlns="" xmlns:a16="http://schemas.microsoft.com/office/drawing/2014/main" id="{AC1AA1AE-4D72-445B-8AEE-4896CD7D1D6A}"/>
              </a:ext>
            </a:extLst>
          </p:cNvPr>
          <p:cNvSpPr/>
          <p:nvPr/>
        </p:nvSpPr>
        <p:spPr>
          <a:xfrm>
            <a:off x="1447800" y="3171190"/>
            <a:ext cx="15239999" cy="1788159"/>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sz="2200" i="1" dirty="0"/>
              <a:t>Οι επιχειρήσεις που επλήγησαν από τη φυσική καταστροφή της 30ής Οκτωβρίου 2020 και έχουν υποστεί ζημιές, σε συνέχεια σχετικής Κοινής Υπουργικής Απόφασης οριοθέτησης της φυσικής καταστροφής, δύνανται να ενταχθούν σε διαδικασία ρύθμισης και αναστολής ασφαλιστικών εισφορών επιχειρήσεων από το Υπουργείο Εργασίας και Κοινωνικών Υποθέσεων, κατά την οποία </a:t>
            </a:r>
            <a:r>
              <a:rPr lang="el-GR" sz="2200" i="1" dirty="0" smtClean="0"/>
              <a:t>προβλέπεται: </a:t>
            </a:r>
            <a:r>
              <a:rPr lang="el-GR" sz="2200" i="1" dirty="0"/>
              <a:t>(α) κεφαλαιοποίηση ασφαλιστικών εισφορών που οφείλονται, (β) αναστολή καταβολής τρεχουσών ασφαλιστικών εισφορών για 6 </a:t>
            </a:r>
            <a:r>
              <a:rPr lang="el-GR" sz="2200" i="1" dirty="0" smtClean="0"/>
              <a:t>μήνες </a:t>
            </a:r>
            <a:r>
              <a:rPr lang="el-GR" sz="2200" i="1" dirty="0"/>
              <a:t>και (γ) </a:t>
            </a:r>
            <a:r>
              <a:rPr lang="el-GR" sz="2200" i="1" dirty="0" err="1"/>
              <a:t>δοσοποίηση</a:t>
            </a:r>
            <a:r>
              <a:rPr lang="el-GR" sz="2200" i="1" dirty="0"/>
              <a:t> των οφειλομένων μετά το 6μηνο σε 12-24 μηνιαίες δόσεις.</a:t>
            </a:r>
            <a:endParaRPr lang="el-GR" sz="2200" dirty="0"/>
          </a:p>
          <a:p>
            <a:r>
              <a:rPr lang="el-GR" i="1" dirty="0"/>
              <a:t> </a:t>
            </a:r>
            <a:endParaRPr lang="el-GR" dirty="0"/>
          </a:p>
        </p:txBody>
      </p:sp>
      <p:pic>
        <p:nvPicPr>
          <p:cNvPr id="10"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
        <p:nvSpPr>
          <p:cNvPr id="9" name="Rectangle 7">
            <a:extLst>
              <a:ext uri="{FF2B5EF4-FFF2-40B4-BE49-F238E27FC236}">
                <a16:creationId xmlns="" xmlns:a16="http://schemas.microsoft.com/office/drawing/2014/main" id="{650BED06-1121-4F12-9A65-353644F01E00}"/>
              </a:ext>
            </a:extLst>
          </p:cNvPr>
          <p:cNvSpPr/>
          <p:nvPr/>
        </p:nvSpPr>
        <p:spPr>
          <a:xfrm>
            <a:off x="1478280" y="5699759"/>
            <a:ext cx="15240000" cy="10668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solidFill>
                  <a:srgbClr val="FFFF00"/>
                </a:solidFill>
              </a:rPr>
              <a:t>6</a:t>
            </a:r>
            <a:r>
              <a:rPr lang="el-GR" sz="2400" b="1" baseline="30000" dirty="0">
                <a:solidFill>
                  <a:srgbClr val="FFFF00"/>
                </a:solidFill>
              </a:rPr>
              <a:t>ον</a:t>
            </a:r>
            <a:r>
              <a:rPr lang="el-GR" sz="2400" b="1" dirty="0">
                <a:solidFill>
                  <a:srgbClr val="FFFF00"/>
                </a:solidFill>
              </a:rPr>
              <a:t>. </a:t>
            </a:r>
            <a:r>
              <a:rPr lang="el-GR" sz="2400" b="1" dirty="0" smtClean="0"/>
              <a:t>Απαλλαγή από τον </a:t>
            </a:r>
            <a:r>
              <a:rPr lang="el-GR" sz="2400" b="1" dirty="0" smtClean="0"/>
              <a:t>ΕΝΦΙΑ.</a:t>
            </a:r>
            <a:endParaRPr lang="el-GR" sz="2400" dirty="0"/>
          </a:p>
        </p:txBody>
      </p:sp>
      <p:sp>
        <p:nvSpPr>
          <p:cNvPr id="11" name="Rectangle 8">
            <a:extLst>
              <a:ext uri="{FF2B5EF4-FFF2-40B4-BE49-F238E27FC236}">
                <a16:creationId xmlns="" xmlns:a16="http://schemas.microsoft.com/office/drawing/2014/main" id="{AC1AA1AE-4D72-445B-8AEE-4896CD7D1D6A}"/>
              </a:ext>
            </a:extLst>
          </p:cNvPr>
          <p:cNvSpPr/>
          <p:nvPr/>
        </p:nvSpPr>
        <p:spPr>
          <a:xfrm>
            <a:off x="1447800" y="7147559"/>
            <a:ext cx="15239999" cy="1828801"/>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sz="2200" i="1" dirty="0"/>
              <a:t>Τα κτίσματα μετά του αναλογούντος σε αυτά οικοπέδου, τα οποία βρίσκονται σε περιοχές που έχουν κηρυχθεί σε κατάσταση έκτακτης ανάγκης λόγω της φυσικής καταστροφής της 30ής Οκτωβρίου 2020 και έχουν αποδεδειγμένα ολοσχερώς καταστραφεί ή υποστεί λειτουργικές ζημιές που τα καθιστούν μη κατοικήσιμα, απαλλάσσονται από τον ΕΝΦΙΑ του έτους εντός του οποίου επήλθε η καταστροφή, με την προϋπόθεση ότι κατά το χρόνο αυτόν η κυριότητα ή το εμπράγματο δικαίωμα στο ακίνητο ανήκει στον υπόχρεο σε φόρο του έτους αυτού.</a:t>
            </a:r>
            <a:endParaRPr lang="el-GR" sz="2200" dirty="0"/>
          </a:p>
          <a:p>
            <a:r>
              <a:rPr lang="el-GR" i="1" dirty="0"/>
              <a:t>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8288000" cy="10287000"/>
          </a:xfrm>
          <a:prstGeom prst="rect">
            <a:avLst/>
          </a:prstGeom>
          <a:solidFill>
            <a:schemeClr val="tx1">
              <a:lumMod val="50000"/>
              <a:lumOff val="50000"/>
            </a:schemeClr>
          </a:solidFill>
          <a:ln w="9525">
            <a:noFill/>
            <a:miter lim="800000"/>
            <a:headEnd/>
            <a:tailEnd/>
          </a:ln>
        </p:spPr>
        <p:txBody>
          <a:bodyPr/>
          <a:lstStyle/>
          <a:p>
            <a:pPr algn="ctr" eaLnBrk="1" fontAlgn="auto" hangingPunct="1">
              <a:lnSpc>
                <a:spcPts val="4449"/>
              </a:lnSpc>
              <a:spcAft>
                <a:spcPts val="0"/>
              </a:spcAft>
              <a:defRPr/>
            </a:pPr>
            <a:endParaRPr lang="en-US" sz="4400" b="1" dirty="0">
              <a:solidFill>
                <a:schemeClr val="accent2">
                  <a:lumMod val="60000"/>
                  <a:lumOff val="40000"/>
                </a:schemeClr>
              </a:solidFill>
              <a:effectLst>
                <a:outerShdw blurRad="38100" dist="38100" dir="2700000" algn="tl">
                  <a:srgbClr val="000000">
                    <a:alpha val="43137"/>
                  </a:srgbClr>
                </a:outerShdw>
              </a:effectLst>
              <a:cs typeface="Arial" panose="020B0604020202020204" pitchFamily="34" charset="0"/>
            </a:endParaRPr>
          </a:p>
        </p:txBody>
      </p:sp>
      <p:sp>
        <p:nvSpPr>
          <p:cNvPr id="2052" name="TextBox 4"/>
          <p:cNvSpPr txBox="1">
            <a:spLocks noChangeArrowheads="1"/>
          </p:cNvSpPr>
          <p:nvPr/>
        </p:nvSpPr>
        <p:spPr bwMode="auto">
          <a:xfrm>
            <a:off x="0" y="1485900"/>
            <a:ext cx="18288000" cy="3385542"/>
          </a:xfrm>
          <a:prstGeom prst="rect">
            <a:avLst/>
          </a:prstGeom>
          <a:noFill/>
          <a:ln w="9525">
            <a:noFill/>
            <a:miter lim="800000"/>
            <a:headEnd/>
            <a:tailEnd/>
          </a:ln>
        </p:spPr>
        <p:txBody>
          <a:bodyPr wrap="square" lIns="0" tIns="0" rIns="0" bIns="0">
            <a:spAutoFit/>
          </a:bodyPr>
          <a:lstStyle/>
          <a:p>
            <a:pPr algn="ctr" eaLnBrk="1" hangingPunct="1"/>
            <a:r>
              <a:rPr lang="el-GR" altLang="el-GR" sz="4400" b="1" dirty="0">
                <a:solidFill>
                  <a:srgbClr val="F4F4F4"/>
                </a:solidFill>
                <a:latin typeface="Calibri" pitchFamily="34" charset="0"/>
              </a:rPr>
              <a:t>3. Παρεμβάσεις Αντιμετώπισης</a:t>
            </a:r>
          </a:p>
          <a:p>
            <a:pPr algn="ctr" eaLnBrk="1" hangingPunct="1"/>
            <a:r>
              <a:rPr lang="el-GR" altLang="el-GR" sz="4400" b="1" dirty="0">
                <a:solidFill>
                  <a:srgbClr val="F4F4F4"/>
                </a:solidFill>
                <a:latin typeface="Calibri" pitchFamily="34" charset="0"/>
              </a:rPr>
              <a:t>των Οικονομικών Επιπτώσεων της Πανδημίας</a:t>
            </a:r>
          </a:p>
          <a:p>
            <a:pPr algn="ctr" eaLnBrk="1" hangingPunct="1"/>
            <a:r>
              <a:rPr lang="el-GR" altLang="el-GR" sz="4400" b="1" dirty="0">
                <a:solidFill>
                  <a:srgbClr val="F4F4F4"/>
                </a:solidFill>
                <a:latin typeface="Calibri" pitchFamily="34" charset="0"/>
              </a:rPr>
              <a:t> -</a:t>
            </a:r>
            <a:endParaRPr lang="en-US" altLang="el-GR" sz="4400" b="1" dirty="0">
              <a:solidFill>
                <a:srgbClr val="F4F4F4"/>
              </a:solidFill>
              <a:latin typeface="Calibri" pitchFamily="34" charset="0"/>
            </a:endParaRPr>
          </a:p>
          <a:p>
            <a:pPr marL="742950" indent="-742950" algn="ctr" eaLnBrk="1" hangingPunct="1"/>
            <a:r>
              <a:rPr lang="el-GR" altLang="el-GR" sz="4400" b="1" dirty="0">
                <a:solidFill>
                  <a:srgbClr val="F4F4F4"/>
                </a:solidFill>
                <a:latin typeface="Calibri" pitchFamily="34" charset="0"/>
              </a:rPr>
              <a:t>Στήριξη</a:t>
            </a:r>
          </a:p>
          <a:p>
            <a:pPr marL="742950" indent="-742950" algn="ctr" eaLnBrk="1" hangingPunct="1"/>
            <a:r>
              <a:rPr lang="el-GR" altLang="el-GR" sz="4400" b="1" dirty="0">
                <a:solidFill>
                  <a:srgbClr val="F4F4F4"/>
                </a:solidFill>
                <a:latin typeface="Calibri" pitchFamily="34" charset="0"/>
              </a:rPr>
              <a:t>Αγροτικού Τομέα</a:t>
            </a:r>
            <a:endParaRPr lang="en-US" altLang="el-GR" sz="4400" b="1" dirty="0">
              <a:solidFill>
                <a:srgbClr val="F4F4F4"/>
              </a:solidFill>
              <a:latin typeface="Calibri" pitchFamily="34" charset="0"/>
            </a:endParaRPr>
          </a:p>
        </p:txBody>
      </p:sp>
      <p:sp>
        <p:nvSpPr>
          <p:cNvPr id="9" name="Freeform 6"/>
          <p:cNvSpPr>
            <a:spLocks/>
          </p:cNvSpPr>
          <p:nvPr/>
        </p:nvSpPr>
        <p:spPr bwMode="auto">
          <a:xfrm>
            <a:off x="0" y="8648700"/>
            <a:ext cx="18288000" cy="1638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chemeClr val="bg1"/>
          </a:solidFill>
          <a:ln w="9525">
            <a:noFill/>
            <a:round/>
            <a:headEnd/>
            <a:tailEnd/>
          </a:ln>
        </p:spPr>
        <p:txBody>
          <a:bodyPr/>
          <a:lstStyle/>
          <a:p>
            <a:endParaRPr lang="el-GR"/>
          </a:p>
        </p:txBody>
      </p:sp>
      <p:sp>
        <p:nvSpPr>
          <p:cNvPr id="6" name="TextBox 8"/>
          <p:cNvSpPr txBox="1"/>
          <p:nvPr/>
        </p:nvSpPr>
        <p:spPr>
          <a:xfrm>
            <a:off x="0" y="6896100"/>
            <a:ext cx="18288000" cy="1136401"/>
          </a:xfrm>
          <a:prstGeom prst="rect">
            <a:avLst/>
          </a:prstGeom>
        </p:spPr>
        <p:txBody>
          <a:bodyPr wrap="square" lIns="0" tIns="0" rIns="0" bIns="0">
            <a:spAutoFit/>
          </a:bodyPr>
          <a:lstStyle/>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Στήριξη αγροτικού τομέα </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Content Placeholder 8"/>
          <p:cNvSpPr txBox="1">
            <a:spLocks/>
          </p:cNvSpPr>
          <p:nvPr/>
        </p:nvSpPr>
        <p:spPr>
          <a:xfrm>
            <a:off x="1447800" y="1790699"/>
            <a:ext cx="15392400" cy="6324597"/>
          </a:xfrm>
          <a:prstGeom prst="rect">
            <a:avLst/>
          </a:prstGeom>
          <a:solidFill>
            <a:schemeClr val="tx2">
              <a:lumMod val="75000"/>
            </a:schemeClr>
          </a:solidFill>
          <a:ln>
            <a:solidFill>
              <a:schemeClr val="bg1"/>
            </a:solidFill>
          </a:ln>
          <a:scene3d>
            <a:camera prst="orthographicFront"/>
            <a:lightRig rig="threePt" dir="t"/>
          </a:scene3d>
          <a:sp3d>
            <a:bevelT/>
          </a:sp3d>
        </p:spPr>
        <p:txBody>
          <a:bodyPr rtlCol="0">
            <a:noAutofit/>
          </a:bodyPr>
          <a:lstStyle/>
          <a:p>
            <a:pPr algn="just"/>
            <a:r>
              <a:rPr lang="el-GR" sz="2600" dirty="0">
                <a:solidFill>
                  <a:schemeClr val="bg1"/>
                </a:solidFill>
                <a:effectLst>
                  <a:outerShdw blurRad="38100" dist="38100" dir="2700000" algn="tl">
                    <a:srgbClr val="000000">
                      <a:alpha val="43137"/>
                    </a:srgbClr>
                  </a:outerShdw>
                </a:effectLst>
                <a:latin typeface="+mn-lt"/>
                <a:cs typeface="+mn-cs"/>
              </a:rPr>
              <a:t>Σε συνεργασία με το Υπουργείο Αγροτικής Ανάπτυξης και Τροφίμων, σχεδιάζονται και υλοποιούνται μέτρα στήριξης του πρωτογενούς τομέα για</a:t>
            </a:r>
            <a:r>
              <a:rPr lang="en-US" sz="2600" dirty="0">
                <a:solidFill>
                  <a:schemeClr val="bg1"/>
                </a:solidFill>
                <a:effectLst>
                  <a:outerShdw blurRad="38100" dist="38100" dir="2700000" algn="tl">
                    <a:srgbClr val="000000">
                      <a:alpha val="43137"/>
                    </a:srgbClr>
                  </a:outerShdw>
                </a:effectLst>
                <a:latin typeface="+mn-lt"/>
                <a:cs typeface="+mn-cs"/>
              </a:rPr>
              <a:t> </a:t>
            </a:r>
            <a:r>
              <a:rPr lang="el-GR" sz="2600" dirty="0">
                <a:solidFill>
                  <a:schemeClr val="bg1"/>
                </a:solidFill>
                <a:effectLst>
                  <a:outerShdw blurRad="38100" dist="38100" dir="2700000" algn="tl">
                    <a:srgbClr val="000000">
                      <a:alpha val="43137"/>
                    </a:srgbClr>
                  </a:outerShdw>
                </a:effectLst>
                <a:latin typeface="+mn-lt"/>
                <a:cs typeface="+mn-cs"/>
              </a:rPr>
              <a:t>την αντιμετώπιση των επιπτώσεων της πανδημίας COVID-19</a:t>
            </a:r>
            <a:r>
              <a:rPr lang="en-US" sz="2600" dirty="0">
                <a:solidFill>
                  <a:schemeClr val="bg1"/>
                </a:solidFill>
                <a:effectLst>
                  <a:outerShdw blurRad="38100" dist="38100" dir="2700000" algn="tl">
                    <a:srgbClr val="000000">
                      <a:alpha val="43137"/>
                    </a:srgbClr>
                  </a:outerShdw>
                </a:effectLst>
                <a:latin typeface="+mn-lt"/>
                <a:cs typeface="+mn-cs"/>
              </a:rPr>
              <a:t>.</a:t>
            </a:r>
            <a:r>
              <a:rPr lang="el-GR" sz="2600" dirty="0">
                <a:solidFill>
                  <a:schemeClr val="bg1"/>
                </a:solidFill>
                <a:effectLst>
                  <a:outerShdw blurRad="38100" dist="38100" dir="2700000" algn="tl">
                    <a:srgbClr val="000000">
                      <a:alpha val="43137"/>
                    </a:srgbClr>
                  </a:outerShdw>
                </a:effectLst>
                <a:latin typeface="+mn-lt"/>
                <a:cs typeface="+mn-cs"/>
              </a:rPr>
              <a:t> </a:t>
            </a:r>
            <a:r>
              <a:rPr lang="el-GR" sz="2600" dirty="0" smtClean="0">
                <a:solidFill>
                  <a:schemeClr val="bg1"/>
                </a:solidFill>
                <a:effectLst>
                  <a:outerShdw blurRad="38100" dist="38100" dir="2700000" algn="tl">
                    <a:srgbClr val="000000">
                      <a:alpha val="43137"/>
                    </a:srgbClr>
                  </a:outerShdw>
                </a:effectLst>
                <a:latin typeface="+mn-lt"/>
                <a:cs typeface="+mn-cs"/>
              </a:rPr>
              <a:t>Μεταξύ </a:t>
            </a:r>
            <a:r>
              <a:rPr lang="el-GR" sz="2600" dirty="0">
                <a:solidFill>
                  <a:schemeClr val="bg1"/>
                </a:solidFill>
                <a:effectLst>
                  <a:outerShdw blurRad="38100" dist="38100" dir="2700000" algn="tl">
                    <a:srgbClr val="000000">
                      <a:alpha val="43137"/>
                    </a:srgbClr>
                  </a:outerShdw>
                </a:effectLst>
                <a:latin typeface="+mn-lt"/>
                <a:cs typeface="+mn-cs"/>
              </a:rPr>
              <a:t>άλλων, στην Περιφέρεια </a:t>
            </a:r>
            <a:r>
              <a:rPr lang="el-GR" sz="2600" dirty="0" smtClean="0">
                <a:solidFill>
                  <a:schemeClr val="bg1"/>
                </a:solidFill>
                <a:effectLst>
                  <a:outerShdw blurRad="38100" dist="38100" dir="2700000" algn="tl">
                    <a:srgbClr val="000000">
                      <a:alpha val="43137"/>
                    </a:srgbClr>
                  </a:outerShdw>
                </a:effectLst>
                <a:latin typeface="+mn-lt"/>
                <a:cs typeface="+mn-cs"/>
              </a:rPr>
              <a:t>Βορείου </a:t>
            </a:r>
            <a:r>
              <a:rPr lang="el-GR" sz="2600" dirty="0">
                <a:solidFill>
                  <a:schemeClr val="bg1"/>
                </a:solidFill>
                <a:effectLst>
                  <a:outerShdw blurRad="38100" dist="38100" dir="2700000" algn="tl">
                    <a:srgbClr val="000000">
                      <a:alpha val="43137"/>
                    </a:srgbClr>
                  </a:outerShdw>
                </a:effectLst>
                <a:latin typeface="+mn-lt"/>
                <a:cs typeface="+mn-cs"/>
              </a:rPr>
              <a:t>Αιγαίου: </a:t>
            </a:r>
          </a:p>
          <a:p>
            <a:pPr algn="just"/>
            <a:endParaRPr lang="el-GR" sz="2600" dirty="0">
              <a:solidFill>
                <a:schemeClr val="bg1"/>
              </a:solidFill>
              <a:effectLst>
                <a:outerShdw blurRad="38100" dist="38100" dir="2700000" algn="tl">
                  <a:srgbClr val="000000">
                    <a:alpha val="43137"/>
                  </a:srgbClr>
                </a:outerShdw>
              </a:effectLst>
              <a:latin typeface="+mn-lt"/>
              <a:cs typeface="+mn-cs"/>
            </a:endParaRPr>
          </a:p>
          <a:p>
            <a:pPr algn="just"/>
            <a:r>
              <a:rPr lang="el-GR" sz="2600" dirty="0">
                <a:solidFill>
                  <a:schemeClr val="bg1"/>
                </a:solidFill>
                <a:effectLst>
                  <a:outerShdw blurRad="38100" dist="38100" dir="2700000" algn="tl">
                    <a:srgbClr val="000000">
                      <a:alpha val="43137"/>
                    </a:srgbClr>
                  </a:outerShdw>
                </a:effectLst>
                <a:latin typeface="+mn-lt"/>
                <a:cs typeface="+mn-cs"/>
              </a:rPr>
              <a:t>Α. Χορηγήθηκαν κρατικές ενισχύσεις, σύμφωνα με το</a:t>
            </a:r>
            <a:r>
              <a:rPr lang="en-US" sz="2600" dirty="0">
                <a:solidFill>
                  <a:schemeClr val="bg1"/>
                </a:solidFill>
                <a:effectLst>
                  <a:outerShdw blurRad="38100" dist="38100" dir="2700000" algn="tl">
                    <a:srgbClr val="000000">
                      <a:alpha val="43137"/>
                    </a:srgbClr>
                  </a:outerShdw>
                </a:effectLst>
                <a:latin typeface="+mn-lt"/>
                <a:cs typeface="+mn-cs"/>
              </a:rPr>
              <a:t> </a:t>
            </a:r>
            <a:r>
              <a:rPr lang="el-GR" sz="2600" dirty="0">
                <a:solidFill>
                  <a:schemeClr val="bg1"/>
                </a:solidFill>
                <a:effectLst>
                  <a:outerShdw blurRad="38100" dist="38100" dir="2700000" algn="tl">
                    <a:srgbClr val="000000">
                      <a:alpha val="43137"/>
                    </a:srgbClr>
                  </a:outerShdw>
                </a:effectLst>
                <a:latin typeface="+mn-lt"/>
                <a:cs typeface="+mn-cs"/>
              </a:rPr>
              <a:t>Προσωρινό Πλαίσιο, ύψους:</a:t>
            </a:r>
            <a:endParaRPr lang="en-US" sz="2600" dirty="0">
              <a:solidFill>
                <a:schemeClr val="bg1"/>
              </a:solidFill>
              <a:effectLst>
                <a:outerShdw blurRad="38100" dist="38100" dir="2700000" algn="tl">
                  <a:srgbClr val="000000">
                    <a:alpha val="43137"/>
                  </a:srgbClr>
                </a:outerShdw>
              </a:effectLst>
              <a:latin typeface="+mn-lt"/>
              <a:cs typeface="+mn-cs"/>
            </a:endParaRPr>
          </a:p>
          <a:p>
            <a:pPr lvl="1" algn="just">
              <a:buFont typeface="Wingdings" pitchFamily="2" charset="2"/>
              <a:buChar char="Ø"/>
            </a:pPr>
            <a:r>
              <a:rPr lang="el-GR" sz="2600" dirty="0">
                <a:solidFill>
                  <a:schemeClr val="bg1"/>
                </a:solidFill>
                <a:effectLst>
                  <a:outerShdw blurRad="38100" dist="38100" dir="2700000" algn="tl">
                    <a:srgbClr val="000000">
                      <a:alpha val="43137"/>
                    </a:srgbClr>
                  </a:outerShdw>
                </a:effectLst>
                <a:latin typeface="+mn-lt"/>
                <a:cs typeface="+mn-cs"/>
              </a:rPr>
              <a:t> </a:t>
            </a:r>
            <a:r>
              <a:rPr lang="en-US" sz="2600" b="1" dirty="0">
                <a:solidFill>
                  <a:srgbClr val="FFFF00"/>
                </a:solidFill>
                <a:effectLst>
                  <a:outerShdw blurRad="38100" dist="38100" dir="2700000" algn="tl">
                    <a:srgbClr val="000000">
                      <a:alpha val="43137"/>
                    </a:srgbClr>
                  </a:outerShdw>
                </a:effectLst>
                <a:latin typeface="+mn-lt"/>
                <a:cs typeface="+mn-cs"/>
              </a:rPr>
              <a:t>1</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a:solidFill>
                  <a:srgbClr val="FFFF00"/>
                </a:solidFill>
                <a:effectLst>
                  <a:outerShdw blurRad="38100" dist="38100" dir="2700000" algn="tl">
                    <a:srgbClr val="000000">
                      <a:alpha val="43137"/>
                    </a:srgbClr>
                  </a:outerShdw>
                </a:effectLst>
                <a:latin typeface="+mn-lt"/>
                <a:cs typeface="+mn-cs"/>
              </a:rPr>
              <a:t>456.001</a:t>
            </a:r>
            <a:r>
              <a:rPr lang="el-GR" sz="2600" b="1" dirty="0">
                <a:solidFill>
                  <a:srgbClr val="FFFF00"/>
                </a:solidFill>
                <a:effectLst>
                  <a:outerShdw blurRad="38100" dist="38100" dir="2700000" algn="tl">
                    <a:srgbClr val="000000">
                      <a:alpha val="43137"/>
                    </a:srgbClr>
                  </a:outerShdw>
                </a:effectLst>
                <a:latin typeface="+mn-lt"/>
                <a:cs typeface="+mn-cs"/>
              </a:rPr>
              <a:t>  ευρώ</a:t>
            </a:r>
            <a:r>
              <a:rPr lang="el-GR" sz="2600" dirty="0">
                <a:solidFill>
                  <a:schemeClr val="bg1"/>
                </a:solidFill>
                <a:effectLst>
                  <a:outerShdw blurRad="38100" dist="38100" dir="2700000" algn="tl">
                    <a:srgbClr val="000000">
                      <a:alpha val="43137"/>
                    </a:srgbClr>
                  </a:outerShdw>
                </a:effectLst>
                <a:latin typeface="+mn-lt"/>
                <a:cs typeface="+mn-cs"/>
              </a:rPr>
              <a:t> στον τομέα της</a:t>
            </a:r>
            <a:r>
              <a:rPr lang="en-US" sz="2600" dirty="0">
                <a:solidFill>
                  <a:schemeClr val="bg1"/>
                </a:solidFill>
                <a:effectLst>
                  <a:outerShdw blurRad="38100" dist="38100" dir="2700000" algn="tl">
                    <a:srgbClr val="000000">
                      <a:alpha val="43137"/>
                    </a:srgbClr>
                  </a:outerShdw>
                </a:effectLst>
                <a:latin typeface="+mn-lt"/>
                <a:cs typeface="+mn-cs"/>
              </a:rPr>
              <a:t> </a:t>
            </a:r>
            <a:r>
              <a:rPr lang="el-GR" sz="2600" dirty="0" err="1">
                <a:solidFill>
                  <a:schemeClr val="bg1"/>
                </a:solidFill>
                <a:effectLst>
                  <a:outerShdw blurRad="38100" dist="38100" dir="2700000" algn="tl">
                    <a:srgbClr val="000000">
                      <a:alpha val="43137"/>
                    </a:srgbClr>
                  </a:outerShdw>
                </a:effectLst>
                <a:latin typeface="+mn-lt"/>
                <a:cs typeface="+mn-cs"/>
              </a:rPr>
              <a:t>αιγοπροβατοτροφίας</a:t>
            </a:r>
            <a:r>
              <a:rPr lang="en-US" sz="2600" dirty="0">
                <a:solidFill>
                  <a:schemeClr val="bg1"/>
                </a:solidFill>
                <a:effectLst>
                  <a:outerShdw blurRad="38100" dist="38100" dir="2700000" algn="tl">
                    <a:srgbClr val="000000">
                      <a:alpha val="43137"/>
                    </a:srgbClr>
                  </a:outerShdw>
                </a:effectLst>
                <a:latin typeface="+mn-lt"/>
                <a:cs typeface="+mn-cs"/>
              </a:rPr>
              <a:t>.</a:t>
            </a:r>
            <a:r>
              <a:rPr lang="el-GR" sz="2600" dirty="0"/>
              <a:t> </a:t>
            </a:r>
          </a:p>
          <a:p>
            <a:pPr lvl="1" algn="just">
              <a:buFont typeface="Wingdings" pitchFamily="2" charset="2"/>
              <a:buChar char="Ø"/>
            </a:pPr>
            <a:r>
              <a:rPr lang="el-GR" sz="2600" dirty="0">
                <a:solidFill>
                  <a:schemeClr val="bg1"/>
                </a:solidFill>
                <a:effectLst>
                  <a:outerShdw blurRad="38100" dist="38100" dir="2700000" algn="tl">
                    <a:srgbClr val="000000">
                      <a:alpha val="43137"/>
                    </a:srgbClr>
                  </a:outerShdw>
                </a:effectLst>
                <a:latin typeface="+mn-lt"/>
                <a:cs typeface="+mn-cs"/>
              </a:rPr>
              <a:t> </a:t>
            </a:r>
            <a:r>
              <a:rPr lang="en-US" sz="2600" b="1" dirty="0">
                <a:solidFill>
                  <a:srgbClr val="FFFF00"/>
                </a:solidFill>
                <a:effectLst>
                  <a:outerShdw blurRad="38100" dist="38100" dir="2700000" algn="tl">
                    <a:srgbClr val="000000">
                      <a:alpha val="43137"/>
                    </a:srgbClr>
                  </a:outerShdw>
                </a:effectLst>
                <a:latin typeface="+mn-lt"/>
                <a:cs typeface="+mn-cs"/>
              </a:rPr>
              <a:t>121</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smtClean="0">
                <a:solidFill>
                  <a:srgbClr val="FFFF00"/>
                </a:solidFill>
                <a:effectLst>
                  <a:outerShdw blurRad="38100" dist="38100" dir="2700000" algn="tl">
                    <a:srgbClr val="000000">
                      <a:alpha val="43137"/>
                    </a:srgbClr>
                  </a:outerShdw>
                </a:effectLst>
                <a:latin typeface="+mn-lt"/>
                <a:cs typeface="+mn-cs"/>
              </a:rPr>
              <a:t>400</a:t>
            </a:r>
            <a:r>
              <a:rPr lang="el-GR" sz="2600" b="1" dirty="0" smtClean="0">
                <a:solidFill>
                  <a:srgbClr val="FFFF00"/>
                </a:solidFill>
                <a:effectLst>
                  <a:outerShdw blurRad="38100" dist="38100" dir="2700000" algn="tl">
                    <a:srgbClr val="000000">
                      <a:alpha val="43137"/>
                    </a:srgbClr>
                  </a:outerShdw>
                </a:effectLst>
                <a:latin typeface="+mn-lt"/>
                <a:cs typeface="+mn-cs"/>
              </a:rPr>
              <a:t> ευρώ </a:t>
            </a:r>
            <a:r>
              <a:rPr lang="el-GR" sz="2600" dirty="0">
                <a:solidFill>
                  <a:schemeClr val="bg1"/>
                </a:solidFill>
                <a:effectLst>
                  <a:outerShdw blurRad="38100" dist="38100" dir="2700000" algn="tl">
                    <a:srgbClr val="000000">
                      <a:alpha val="43137"/>
                    </a:srgbClr>
                  </a:outerShdw>
                </a:effectLst>
                <a:latin typeface="+mn-lt"/>
                <a:cs typeface="+mn-cs"/>
              </a:rPr>
              <a:t>στον τομέα της παραγωγής Ανθέων. </a:t>
            </a:r>
          </a:p>
          <a:p>
            <a:pPr lvl="1" algn="just">
              <a:buFont typeface="Wingdings" pitchFamily="2" charset="2"/>
              <a:buChar char="Ø"/>
            </a:pPr>
            <a:r>
              <a:rPr lang="en-US" sz="2600" b="1" dirty="0">
                <a:solidFill>
                  <a:schemeClr val="bg1"/>
                </a:solidFill>
                <a:effectLst>
                  <a:outerShdw blurRad="38100" dist="38100" dir="2700000" algn="tl">
                    <a:srgbClr val="000000">
                      <a:alpha val="43137"/>
                    </a:srgbClr>
                  </a:outerShdw>
                </a:effectLst>
                <a:latin typeface="+mn-lt"/>
                <a:cs typeface="+mn-cs"/>
              </a:rPr>
              <a:t> </a:t>
            </a:r>
            <a:r>
              <a:rPr lang="en-US" sz="2600" b="1" dirty="0">
                <a:solidFill>
                  <a:srgbClr val="FFFF00"/>
                </a:solidFill>
                <a:effectLst>
                  <a:outerShdw blurRad="38100" dist="38100" dir="2700000" algn="tl">
                    <a:srgbClr val="000000">
                      <a:alpha val="43137"/>
                    </a:srgbClr>
                  </a:outerShdw>
                </a:effectLst>
                <a:latin typeface="+mn-lt"/>
                <a:cs typeface="+mn-cs"/>
              </a:rPr>
              <a:t>19</a:t>
            </a:r>
            <a:r>
              <a:rPr lang="el-GR" sz="2600" b="1" dirty="0">
                <a:solidFill>
                  <a:srgbClr val="FFFF00"/>
                </a:solidFill>
                <a:effectLst>
                  <a:outerShdw blurRad="38100" dist="38100" dir="2700000" algn="tl">
                    <a:srgbClr val="000000">
                      <a:alpha val="43137"/>
                    </a:srgbClr>
                  </a:outerShdw>
                </a:effectLst>
                <a:latin typeface="+mn-lt"/>
                <a:cs typeface="+mn-cs"/>
              </a:rPr>
              <a:t>.000 ευρώ </a:t>
            </a:r>
            <a:r>
              <a:rPr lang="el-GR" sz="2600" dirty="0">
                <a:solidFill>
                  <a:schemeClr val="bg1"/>
                </a:solidFill>
                <a:effectLst>
                  <a:outerShdw blurRad="38100" dist="38100" dir="2700000" algn="tl">
                    <a:srgbClr val="000000">
                      <a:alpha val="43137"/>
                    </a:srgbClr>
                  </a:outerShdw>
                </a:effectLst>
                <a:latin typeface="+mn-lt"/>
                <a:cs typeface="+mn-cs"/>
              </a:rPr>
              <a:t>στους παραγωγούς πωλητές λαϊκών αγορών.</a:t>
            </a:r>
          </a:p>
          <a:p>
            <a:pPr lvl="1" algn="just">
              <a:buFont typeface="Wingdings" pitchFamily="2" charset="2"/>
              <a:buChar char="Ø"/>
            </a:pPr>
            <a:r>
              <a:rPr lang="el-GR" sz="2600" b="1" dirty="0">
                <a:solidFill>
                  <a:schemeClr val="bg1"/>
                </a:solidFill>
                <a:effectLst>
                  <a:outerShdw blurRad="38100" dist="38100" dir="2700000" algn="tl">
                    <a:srgbClr val="000000">
                      <a:alpha val="43137"/>
                    </a:srgbClr>
                  </a:outerShdw>
                </a:effectLst>
                <a:latin typeface="+mn-lt"/>
                <a:cs typeface="+mn-cs"/>
              </a:rPr>
              <a:t> </a:t>
            </a:r>
            <a:r>
              <a:rPr lang="en-US" sz="2600" b="1" dirty="0">
                <a:solidFill>
                  <a:srgbClr val="FFFF00"/>
                </a:solidFill>
                <a:effectLst>
                  <a:outerShdw blurRad="38100" dist="38100" dir="2700000" algn="tl">
                    <a:srgbClr val="000000">
                      <a:alpha val="43137"/>
                    </a:srgbClr>
                  </a:outerShdw>
                </a:effectLst>
                <a:latin typeface="+mn-lt"/>
                <a:cs typeface="+mn-cs"/>
              </a:rPr>
              <a:t>189</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a:solidFill>
                  <a:srgbClr val="FFFF00"/>
                </a:solidFill>
                <a:effectLst>
                  <a:outerShdw blurRad="38100" dist="38100" dir="2700000" algn="tl">
                    <a:srgbClr val="000000">
                      <a:alpha val="43137"/>
                    </a:srgbClr>
                  </a:outerShdw>
                </a:effectLst>
                <a:latin typeface="+mn-lt"/>
                <a:cs typeface="+mn-cs"/>
              </a:rPr>
              <a:t>506</a:t>
            </a:r>
            <a:r>
              <a:rPr lang="el-GR" sz="2600" b="1" dirty="0">
                <a:solidFill>
                  <a:srgbClr val="FFFF00"/>
                </a:solidFill>
                <a:effectLst>
                  <a:outerShdw blurRad="38100" dist="38100" dir="2700000" algn="tl">
                    <a:srgbClr val="000000">
                      <a:alpha val="43137"/>
                    </a:srgbClr>
                  </a:outerShdw>
                </a:effectLst>
                <a:latin typeface="+mn-lt"/>
                <a:cs typeface="+mn-cs"/>
              </a:rPr>
              <a:t> ευρώ</a:t>
            </a:r>
            <a:r>
              <a:rPr lang="el-GR" sz="2600" b="1" dirty="0">
                <a:solidFill>
                  <a:schemeClr val="bg1"/>
                </a:solidFill>
                <a:effectLst>
                  <a:outerShdw blurRad="38100" dist="38100" dir="2700000" algn="tl">
                    <a:srgbClr val="000000">
                      <a:alpha val="43137"/>
                    </a:srgbClr>
                  </a:outerShdw>
                </a:effectLst>
                <a:latin typeface="+mn-lt"/>
                <a:cs typeface="+mn-cs"/>
              </a:rPr>
              <a:t> </a:t>
            </a:r>
            <a:r>
              <a:rPr lang="el-GR" sz="2600" dirty="0">
                <a:solidFill>
                  <a:schemeClr val="bg1"/>
                </a:solidFill>
                <a:effectLst>
                  <a:outerShdw blurRad="38100" dist="38100" dir="2700000" algn="tl">
                    <a:srgbClr val="000000">
                      <a:alpha val="43137"/>
                    </a:srgbClr>
                  </a:outerShdw>
                </a:effectLst>
                <a:latin typeface="+mn-lt"/>
                <a:cs typeface="+mn-cs"/>
              </a:rPr>
              <a:t>στους τομείς </a:t>
            </a:r>
            <a:r>
              <a:rPr lang="el-GR" sz="2600" dirty="0" smtClean="0">
                <a:solidFill>
                  <a:schemeClr val="bg1"/>
                </a:solidFill>
                <a:effectLst>
                  <a:outerShdw blurRad="38100" dist="38100" dir="2700000" algn="tl">
                    <a:srgbClr val="000000">
                      <a:alpha val="43137"/>
                    </a:srgbClr>
                  </a:outerShdw>
                </a:effectLst>
                <a:latin typeface="+mn-lt"/>
                <a:cs typeface="+mn-cs"/>
              </a:rPr>
              <a:t>α</a:t>
            </a:r>
            <a:r>
              <a:rPr lang="el-GR" sz="2600" dirty="0">
                <a:solidFill>
                  <a:schemeClr val="bg1"/>
                </a:solidFill>
                <a:effectLst>
                  <a:outerShdw blurRad="38100" dist="38100" dir="2700000" algn="tl">
                    <a:srgbClr val="000000">
                      <a:alpha val="43137"/>
                    </a:srgbClr>
                  </a:outerShdw>
                </a:effectLst>
                <a:latin typeface="+mn-lt"/>
                <a:cs typeface="+mn-cs"/>
              </a:rPr>
              <a:t>) </a:t>
            </a:r>
            <a:r>
              <a:rPr lang="el-GR" sz="2600" dirty="0" smtClean="0">
                <a:solidFill>
                  <a:schemeClr val="bg1"/>
                </a:solidFill>
                <a:effectLst>
                  <a:outerShdw blurRad="38100" dist="38100" dir="2700000" algn="tl">
                    <a:srgbClr val="000000">
                      <a:alpha val="43137"/>
                    </a:srgbClr>
                  </a:outerShdw>
                </a:effectLst>
                <a:latin typeface="+mn-lt"/>
                <a:cs typeface="+mn-cs"/>
              </a:rPr>
              <a:t>της επιτραπέζιας </a:t>
            </a:r>
            <a:r>
              <a:rPr lang="el-GR" sz="2600" dirty="0">
                <a:solidFill>
                  <a:schemeClr val="bg1"/>
                </a:solidFill>
                <a:effectLst>
                  <a:outerShdw blurRad="38100" dist="38100" dir="2700000" algn="tl">
                    <a:srgbClr val="000000">
                      <a:alpha val="43137"/>
                    </a:srgbClr>
                  </a:outerShdw>
                </a:effectLst>
                <a:latin typeface="+mn-lt"/>
                <a:cs typeface="+mn-cs"/>
              </a:rPr>
              <a:t>ελιάς Καλαμών, β) </a:t>
            </a:r>
            <a:r>
              <a:rPr lang="el-GR" sz="2600" dirty="0" smtClean="0">
                <a:solidFill>
                  <a:schemeClr val="bg1"/>
                </a:solidFill>
                <a:effectLst>
                  <a:outerShdw blurRad="38100" dist="38100" dir="2700000" algn="tl">
                    <a:srgbClr val="000000">
                      <a:alpha val="43137"/>
                    </a:srgbClr>
                  </a:outerShdw>
                </a:effectLst>
                <a:latin typeface="+mn-lt"/>
                <a:cs typeface="+mn-cs"/>
              </a:rPr>
              <a:t>του πρώιμου </a:t>
            </a:r>
            <a:r>
              <a:rPr lang="el-GR" sz="2600" dirty="0">
                <a:solidFill>
                  <a:schemeClr val="bg1"/>
                </a:solidFill>
                <a:effectLst>
                  <a:outerShdw blurRad="38100" dist="38100" dir="2700000" algn="tl">
                    <a:srgbClr val="000000">
                      <a:alpha val="43137"/>
                    </a:srgbClr>
                  </a:outerShdw>
                </a:effectLst>
                <a:latin typeface="+mn-lt"/>
                <a:cs typeface="+mn-cs"/>
              </a:rPr>
              <a:t>καρπουζιού χαμηλής κάλυψης, γ) της ανοιξιάτικης πατάτας, δ) των </a:t>
            </a:r>
            <a:r>
              <a:rPr lang="el-GR" sz="2600" dirty="0" err="1">
                <a:solidFill>
                  <a:schemeClr val="bg1"/>
                </a:solidFill>
                <a:effectLst>
                  <a:outerShdw blurRad="38100" dist="38100" dir="2700000" algn="tl">
                    <a:srgbClr val="000000">
                      <a:alpha val="43137"/>
                    </a:srgbClr>
                  </a:outerShdw>
                </a:effectLst>
                <a:latin typeface="+mn-lt"/>
                <a:cs typeface="+mn-cs"/>
              </a:rPr>
              <a:t>θερμοκηπιακών</a:t>
            </a:r>
            <a:r>
              <a:rPr lang="el-GR" sz="2600" dirty="0">
                <a:solidFill>
                  <a:schemeClr val="bg1"/>
                </a:solidFill>
                <a:effectLst>
                  <a:outerShdw blurRad="38100" dist="38100" dir="2700000" algn="tl">
                    <a:srgbClr val="000000">
                      <a:alpha val="43137"/>
                    </a:srgbClr>
                  </a:outerShdw>
                </a:effectLst>
                <a:latin typeface="+mn-lt"/>
                <a:cs typeface="+mn-cs"/>
              </a:rPr>
              <a:t> καλλιεργειών Κρήτης σε Τομάτες, Αγγούρια και Μελιτζάνες.</a:t>
            </a:r>
          </a:p>
          <a:p>
            <a:pPr algn="just"/>
            <a:endParaRPr lang="el-GR" sz="2600" dirty="0"/>
          </a:p>
          <a:p>
            <a:pPr algn="just"/>
            <a:r>
              <a:rPr lang="el-GR" sz="2600" dirty="0">
                <a:solidFill>
                  <a:schemeClr val="bg1"/>
                </a:solidFill>
                <a:effectLst>
                  <a:outerShdw blurRad="38100" dist="38100" dir="2700000" algn="tl">
                    <a:srgbClr val="000000">
                      <a:alpha val="43137"/>
                    </a:srgbClr>
                  </a:outerShdw>
                </a:effectLst>
                <a:latin typeface="+mn-lt"/>
                <a:cs typeface="+mn-cs"/>
              </a:rPr>
              <a:t>Β. Καταβλήθηκαν, μέσω συγχρηματοδοτούμενων προγραμμάτων:  </a:t>
            </a:r>
          </a:p>
          <a:p>
            <a:pPr lvl="1" algn="just">
              <a:buFont typeface="Wingdings" pitchFamily="2" charset="2"/>
              <a:buChar char="Ø"/>
            </a:pPr>
            <a:r>
              <a:rPr lang="el-GR" sz="2600" dirty="0">
                <a:solidFill>
                  <a:schemeClr val="bg1"/>
                </a:solidFill>
                <a:effectLst>
                  <a:outerShdw blurRad="38100" dist="38100" dir="2700000" algn="tl">
                    <a:srgbClr val="000000">
                      <a:alpha val="43137"/>
                    </a:srgbClr>
                  </a:outerShdw>
                </a:effectLst>
                <a:latin typeface="+mn-lt"/>
                <a:cs typeface="+mn-cs"/>
              </a:rPr>
              <a:t> </a:t>
            </a:r>
            <a:r>
              <a:rPr lang="en-US" sz="2600" b="1" dirty="0">
                <a:solidFill>
                  <a:srgbClr val="FFFF00"/>
                </a:solidFill>
                <a:effectLst>
                  <a:outerShdw blurRad="38100" dist="38100" dir="2700000" algn="tl">
                    <a:srgbClr val="000000">
                      <a:alpha val="43137"/>
                    </a:srgbClr>
                  </a:outerShdw>
                </a:effectLst>
                <a:latin typeface="+mn-lt"/>
                <a:cs typeface="+mn-cs"/>
              </a:rPr>
              <a:t>8</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a:solidFill>
                  <a:srgbClr val="FFFF00"/>
                </a:solidFill>
                <a:effectLst>
                  <a:outerShdw blurRad="38100" dist="38100" dir="2700000" algn="tl">
                    <a:srgbClr val="000000">
                      <a:alpha val="43137"/>
                    </a:srgbClr>
                  </a:outerShdw>
                </a:effectLst>
                <a:latin typeface="+mn-lt"/>
                <a:cs typeface="+mn-cs"/>
              </a:rPr>
              <a:t>941</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a:solidFill>
                  <a:srgbClr val="FFFF00"/>
                </a:solidFill>
                <a:effectLst>
                  <a:outerShdw blurRad="38100" dist="38100" dir="2700000" algn="tl">
                    <a:srgbClr val="000000">
                      <a:alpha val="43137"/>
                    </a:srgbClr>
                  </a:outerShdw>
                </a:effectLst>
                <a:latin typeface="+mn-lt"/>
                <a:cs typeface="+mn-cs"/>
              </a:rPr>
              <a:t>3</a:t>
            </a:r>
            <a:r>
              <a:rPr lang="el-GR" sz="2600" b="1" dirty="0">
                <a:solidFill>
                  <a:srgbClr val="FFFF00"/>
                </a:solidFill>
                <a:effectLst>
                  <a:outerShdw blurRad="38100" dist="38100" dir="2700000" algn="tl">
                    <a:srgbClr val="000000">
                      <a:alpha val="43137"/>
                    </a:srgbClr>
                  </a:outerShdw>
                </a:effectLst>
                <a:latin typeface="+mn-lt"/>
                <a:cs typeface="+mn-cs"/>
              </a:rPr>
              <a:t>00 ευρώ</a:t>
            </a:r>
            <a:r>
              <a:rPr lang="el-GR" sz="2600" dirty="0">
                <a:solidFill>
                  <a:schemeClr val="bg1"/>
                </a:solidFill>
                <a:effectLst>
                  <a:outerShdw blurRad="38100" dist="38100" dir="2700000" algn="tl">
                    <a:srgbClr val="000000">
                      <a:alpha val="43137"/>
                    </a:srgbClr>
                  </a:outerShdw>
                </a:effectLst>
                <a:latin typeface="+mn-lt"/>
                <a:cs typeface="+mn-cs"/>
              </a:rPr>
              <a:t> στους ελαιοκαλλιεργητές παραγωγής ελαιολάδου.</a:t>
            </a:r>
          </a:p>
          <a:p>
            <a:pPr lvl="1" algn="just">
              <a:buFont typeface="Wingdings" pitchFamily="2" charset="2"/>
              <a:buChar char="Ø"/>
            </a:pPr>
            <a:r>
              <a:rPr lang="el-GR" sz="2600" dirty="0">
                <a:solidFill>
                  <a:schemeClr val="bg1"/>
                </a:solidFill>
                <a:effectLst>
                  <a:outerShdw blurRad="38100" dist="38100" dir="2700000" algn="tl">
                    <a:srgbClr val="000000">
                      <a:alpha val="43137"/>
                    </a:srgbClr>
                  </a:outerShdw>
                </a:effectLst>
                <a:latin typeface="+mn-lt"/>
                <a:cs typeface="+mn-cs"/>
              </a:rPr>
              <a:t> </a:t>
            </a:r>
            <a:r>
              <a:rPr lang="el-GR" sz="2600" b="1" dirty="0">
                <a:solidFill>
                  <a:srgbClr val="FFFF00"/>
                </a:solidFill>
                <a:effectLst>
                  <a:outerShdw blurRad="38100" dist="38100" dir="2700000" algn="tl">
                    <a:srgbClr val="000000">
                      <a:alpha val="43137"/>
                    </a:srgbClr>
                  </a:outerShdw>
                </a:effectLst>
                <a:latin typeface="+mn-lt"/>
                <a:cs typeface="+mn-cs"/>
              </a:rPr>
              <a:t>9</a:t>
            </a:r>
            <a:r>
              <a:rPr lang="en-US" sz="2600" b="1" dirty="0">
                <a:solidFill>
                  <a:srgbClr val="FFFF00"/>
                </a:solidFill>
                <a:effectLst>
                  <a:outerShdw blurRad="38100" dist="38100" dir="2700000" algn="tl">
                    <a:srgbClr val="000000">
                      <a:alpha val="43137"/>
                    </a:srgbClr>
                  </a:outerShdw>
                </a:effectLst>
                <a:latin typeface="+mn-lt"/>
                <a:cs typeface="+mn-cs"/>
              </a:rPr>
              <a:t>56</a:t>
            </a:r>
            <a:r>
              <a:rPr lang="el-GR" sz="2600" b="1" dirty="0">
                <a:solidFill>
                  <a:srgbClr val="FFFF00"/>
                </a:solidFill>
                <a:effectLst>
                  <a:outerShdw blurRad="38100" dist="38100" dir="2700000" algn="tl">
                    <a:srgbClr val="000000">
                      <a:alpha val="43137"/>
                    </a:srgbClr>
                  </a:outerShdw>
                </a:effectLst>
                <a:latin typeface="+mn-lt"/>
                <a:cs typeface="+mn-cs"/>
              </a:rPr>
              <a:t>.</a:t>
            </a:r>
            <a:r>
              <a:rPr lang="en-US" sz="2600" b="1" dirty="0">
                <a:solidFill>
                  <a:srgbClr val="FFFF00"/>
                </a:solidFill>
                <a:effectLst>
                  <a:outerShdw blurRad="38100" dist="38100" dir="2700000" algn="tl">
                    <a:srgbClr val="000000">
                      <a:alpha val="43137"/>
                    </a:srgbClr>
                  </a:outerShdw>
                </a:effectLst>
                <a:latin typeface="+mn-lt"/>
                <a:cs typeface="+mn-cs"/>
              </a:rPr>
              <a:t>533</a:t>
            </a:r>
            <a:r>
              <a:rPr lang="el-GR" sz="2600" b="1" dirty="0">
                <a:solidFill>
                  <a:srgbClr val="FFFF00"/>
                </a:solidFill>
                <a:effectLst>
                  <a:outerShdw blurRad="38100" dist="38100" dir="2700000" algn="tl">
                    <a:srgbClr val="000000">
                      <a:alpha val="43137"/>
                    </a:srgbClr>
                  </a:outerShdw>
                </a:effectLst>
                <a:latin typeface="+mn-lt"/>
                <a:cs typeface="+mn-cs"/>
              </a:rPr>
              <a:t> ευρώ </a:t>
            </a:r>
            <a:r>
              <a:rPr lang="el-GR" sz="2600" dirty="0">
                <a:solidFill>
                  <a:schemeClr val="bg1"/>
                </a:solidFill>
                <a:effectLst>
                  <a:outerShdw blurRad="38100" dist="38100" dir="2700000" algn="tl">
                    <a:srgbClr val="000000">
                      <a:alpha val="43137"/>
                    </a:srgbClr>
                  </a:outerShdw>
                </a:effectLst>
                <a:latin typeface="+mn-lt"/>
                <a:cs typeface="+mn-cs"/>
              </a:rPr>
              <a:t>στους αλιείς για την παύση των αλιευτικών δραστηριοτήτων τους.</a:t>
            </a: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l-GR"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endParaRPr lang="en-US" sz="2200" dirty="0">
              <a:solidFill>
                <a:schemeClr val="bg1"/>
              </a:solidFill>
              <a:effectLst>
                <a:outerShdw blurRad="38100" dist="38100" dir="2700000" algn="tl">
                  <a:srgbClr val="000000">
                    <a:alpha val="43137"/>
                  </a:srgbClr>
                </a:outerShdw>
              </a:effectLst>
              <a:latin typeface="+mn-lt"/>
              <a:cs typeface="+mn-cs"/>
            </a:endParaRPr>
          </a:p>
          <a:p>
            <a:r>
              <a:rPr lang="el-GR" sz="2200" dirty="0">
                <a:solidFill>
                  <a:schemeClr val="bg1"/>
                </a:solidFill>
                <a:effectLst>
                  <a:outerShdw blurRad="38100" dist="38100" dir="2700000" algn="tl">
                    <a:srgbClr val="000000">
                      <a:alpha val="43137"/>
                    </a:srgbClr>
                  </a:outerShdw>
                </a:effectLst>
                <a:latin typeface="+mn-lt"/>
                <a:cs typeface="+mn-cs"/>
              </a:rPr>
              <a:t/>
            </a:r>
            <a:br>
              <a:rPr lang="el-GR" sz="2200" dirty="0">
                <a:solidFill>
                  <a:schemeClr val="bg1"/>
                </a:solidFill>
                <a:effectLst>
                  <a:outerShdw blurRad="38100" dist="38100" dir="2700000" algn="tl">
                    <a:srgbClr val="000000">
                      <a:alpha val="43137"/>
                    </a:srgbClr>
                  </a:outerShdw>
                </a:effectLst>
                <a:latin typeface="+mn-lt"/>
                <a:cs typeface="+mn-cs"/>
              </a:rPr>
            </a:br>
            <a:r>
              <a:rPr lang="el-GR" sz="2200" dirty="0">
                <a:solidFill>
                  <a:schemeClr val="bg1"/>
                </a:solidFill>
                <a:effectLst>
                  <a:outerShdw blurRad="38100" dist="38100" dir="2700000" algn="tl">
                    <a:srgbClr val="000000">
                      <a:alpha val="43137"/>
                    </a:srgbClr>
                  </a:outerShdw>
                </a:effectLst>
                <a:latin typeface="+mn-lt"/>
                <a:cs typeface="+mn-cs"/>
              </a:rPr>
              <a:t/>
            </a:r>
            <a:br>
              <a:rPr lang="el-GR" sz="2200" dirty="0">
                <a:solidFill>
                  <a:schemeClr val="bg1"/>
                </a:solidFill>
                <a:effectLst>
                  <a:outerShdw blurRad="38100" dist="38100" dir="2700000" algn="tl">
                    <a:srgbClr val="000000">
                      <a:alpha val="43137"/>
                    </a:srgbClr>
                  </a:outerShdw>
                </a:effectLst>
                <a:latin typeface="+mn-lt"/>
                <a:cs typeface="+mn-cs"/>
              </a:rPr>
            </a:br>
            <a:endParaRPr lang="el-GR" sz="2200" dirty="0">
              <a:solidFill>
                <a:schemeClr val="bg1"/>
              </a:solidFill>
              <a:effectLst>
                <a:outerShdw blurRad="38100" dist="38100" dir="2700000" algn="tl">
                  <a:srgbClr val="000000">
                    <a:alpha val="43137"/>
                  </a:srgbClr>
                </a:outerShdw>
              </a:effectLst>
              <a:latin typeface="+mn-lt"/>
              <a:cs typeface="+mn-cs"/>
            </a:endParaRPr>
          </a:p>
        </p:txBody>
      </p:sp>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8288000" cy="10287000"/>
          </a:xfrm>
          <a:prstGeom prst="rect">
            <a:avLst/>
          </a:prstGeom>
          <a:solidFill>
            <a:schemeClr val="tx1">
              <a:lumMod val="50000"/>
              <a:lumOff val="50000"/>
            </a:schemeClr>
          </a:solidFill>
          <a:ln w="9525">
            <a:noFill/>
            <a:miter lim="800000"/>
            <a:headEnd/>
            <a:tailEnd/>
          </a:ln>
        </p:spPr>
        <p:txBody>
          <a:bodyPr/>
          <a:lstStyle/>
          <a:p>
            <a:pPr algn="ctr" eaLnBrk="1" fontAlgn="auto" hangingPunct="1">
              <a:lnSpc>
                <a:spcPts val="4449"/>
              </a:lnSpc>
              <a:spcAft>
                <a:spcPts val="0"/>
              </a:spcAft>
              <a:defRPr/>
            </a:pPr>
            <a:endParaRPr lang="en-US" sz="4400" b="1" dirty="0">
              <a:solidFill>
                <a:schemeClr val="accent2">
                  <a:lumMod val="60000"/>
                  <a:lumOff val="40000"/>
                </a:schemeClr>
              </a:solidFill>
              <a:effectLst>
                <a:outerShdw blurRad="38100" dist="38100" dir="2700000" algn="tl">
                  <a:srgbClr val="000000">
                    <a:alpha val="43137"/>
                  </a:srgbClr>
                </a:outerShdw>
              </a:effectLst>
              <a:cs typeface="Arial" panose="020B0604020202020204" pitchFamily="34" charset="0"/>
            </a:endParaRPr>
          </a:p>
        </p:txBody>
      </p:sp>
      <p:sp>
        <p:nvSpPr>
          <p:cNvPr id="2052" name="TextBox 4"/>
          <p:cNvSpPr txBox="1">
            <a:spLocks noChangeArrowheads="1"/>
          </p:cNvSpPr>
          <p:nvPr/>
        </p:nvSpPr>
        <p:spPr bwMode="auto">
          <a:xfrm>
            <a:off x="0" y="1485900"/>
            <a:ext cx="18288000" cy="2031325"/>
          </a:xfrm>
          <a:prstGeom prst="rect">
            <a:avLst/>
          </a:prstGeom>
          <a:noFill/>
          <a:ln w="9525">
            <a:noFill/>
            <a:miter lim="800000"/>
            <a:headEnd/>
            <a:tailEnd/>
          </a:ln>
        </p:spPr>
        <p:txBody>
          <a:bodyPr wrap="square" lIns="0" tIns="0" rIns="0" bIns="0">
            <a:spAutoFit/>
          </a:bodyPr>
          <a:lstStyle/>
          <a:p>
            <a:pPr algn="ctr" eaLnBrk="1" hangingPunct="1"/>
            <a:r>
              <a:rPr lang="el-GR" altLang="el-GR" sz="4400" b="1" dirty="0">
                <a:solidFill>
                  <a:srgbClr val="F4F4F4"/>
                </a:solidFill>
                <a:latin typeface="Calibri" pitchFamily="34" charset="0"/>
              </a:rPr>
              <a:t>4. Αποκρατικοποιήσεις</a:t>
            </a:r>
          </a:p>
          <a:p>
            <a:pPr algn="ctr" eaLnBrk="1" hangingPunct="1"/>
            <a:r>
              <a:rPr lang="el-GR" altLang="el-GR" sz="4400" b="1" dirty="0">
                <a:solidFill>
                  <a:srgbClr val="F4F4F4"/>
                </a:solidFill>
                <a:latin typeface="Calibri" pitchFamily="34" charset="0"/>
              </a:rPr>
              <a:t>-</a:t>
            </a:r>
          </a:p>
          <a:p>
            <a:pPr algn="ctr" eaLnBrk="1" hangingPunct="1"/>
            <a:r>
              <a:rPr lang="el-GR" altLang="el-GR" sz="4400" b="1" dirty="0">
                <a:solidFill>
                  <a:srgbClr val="F4F4F4"/>
                </a:solidFill>
                <a:latin typeface="Calibri" pitchFamily="34" charset="0"/>
              </a:rPr>
              <a:t>Επενδυτικά Σχέδια </a:t>
            </a:r>
            <a:endParaRPr lang="en-US" altLang="el-GR" sz="4400" b="1" dirty="0">
              <a:solidFill>
                <a:srgbClr val="F4F4F4"/>
              </a:solidFill>
              <a:latin typeface="Calibri" pitchFamily="34" charset="0"/>
            </a:endParaRPr>
          </a:p>
        </p:txBody>
      </p:sp>
      <p:sp>
        <p:nvSpPr>
          <p:cNvPr id="9" name="Freeform 6"/>
          <p:cNvSpPr>
            <a:spLocks/>
          </p:cNvSpPr>
          <p:nvPr/>
        </p:nvSpPr>
        <p:spPr bwMode="auto">
          <a:xfrm>
            <a:off x="0" y="8648700"/>
            <a:ext cx="18288000" cy="1638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chemeClr val="bg1"/>
          </a:solidFill>
          <a:ln w="9525">
            <a:noFill/>
            <a:round/>
            <a:headEnd/>
            <a:tailEnd/>
          </a:ln>
        </p:spPr>
        <p:txBody>
          <a:bodyPr/>
          <a:lstStyle/>
          <a:p>
            <a:endParaRPr lang="el-GR"/>
          </a:p>
        </p:txBody>
      </p:sp>
      <p:sp>
        <p:nvSpPr>
          <p:cNvPr id="6" name="TextBox 8"/>
          <p:cNvSpPr txBox="1"/>
          <p:nvPr/>
        </p:nvSpPr>
        <p:spPr>
          <a:xfrm>
            <a:off x="0" y="6896100"/>
            <a:ext cx="18288000" cy="1128514"/>
          </a:xfrm>
          <a:prstGeom prst="rect">
            <a:avLst/>
          </a:prstGeom>
        </p:spPr>
        <p:txBody>
          <a:bodyPr wrap="square" lIns="0" tIns="0" rIns="0" bIns="0">
            <a:spAutoFit/>
          </a:bodyPr>
          <a:lstStyle/>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8288000" cy="10287000"/>
          </a:xfrm>
          <a:prstGeom prst="rect">
            <a:avLst/>
          </a:prstGeom>
          <a:solidFill>
            <a:schemeClr val="tx1">
              <a:lumMod val="50000"/>
              <a:lumOff val="50000"/>
            </a:schemeClr>
          </a:solidFill>
          <a:ln w="9525">
            <a:noFill/>
            <a:miter lim="800000"/>
            <a:headEnd/>
            <a:tailEnd/>
          </a:ln>
        </p:spPr>
        <p:txBody>
          <a:bodyPr/>
          <a:lstStyle/>
          <a:p>
            <a:pPr algn="ctr" eaLnBrk="1" fontAlgn="auto" hangingPunct="1">
              <a:lnSpc>
                <a:spcPts val="4449"/>
              </a:lnSpc>
              <a:spcAft>
                <a:spcPts val="0"/>
              </a:spcAft>
              <a:defRPr/>
            </a:pPr>
            <a:endParaRPr lang="en-US" sz="4400" b="1" dirty="0">
              <a:solidFill>
                <a:schemeClr val="accent2">
                  <a:lumMod val="60000"/>
                  <a:lumOff val="40000"/>
                </a:schemeClr>
              </a:solidFill>
              <a:effectLst>
                <a:outerShdw blurRad="38100" dist="38100" dir="2700000" algn="tl">
                  <a:srgbClr val="000000">
                    <a:alpha val="43137"/>
                  </a:srgbClr>
                </a:outerShdw>
              </a:effectLst>
              <a:cs typeface="Arial" panose="020B0604020202020204" pitchFamily="34" charset="0"/>
            </a:endParaRPr>
          </a:p>
        </p:txBody>
      </p:sp>
      <p:sp>
        <p:nvSpPr>
          <p:cNvPr id="2052" name="TextBox 4"/>
          <p:cNvSpPr txBox="1">
            <a:spLocks noChangeArrowheads="1"/>
          </p:cNvSpPr>
          <p:nvPr/>
        </p:nvSpPr>
        <p:spPr bwMode="auto">
          <a:xfrm>
            <a:off x="0" y="1866900"/>
            <a:ext cx="18288000" cy="3385542"/>
          </a:xfrm>
          <a:prstGeom prst="rect">
            <a:avLst/>
          </a:prstGeom>
          <a:noFill/>
          <a:ln w="9525">
            <a:noFill/>
            <a:miter lim="800000"/>
            <a:headEnd/>
            <a:tailEnd/>
          </a:ln>
        </p:spPr>
        <p:txBody>
          <a:bodyPr wrap="square" lIns="0" tIns="0" rIns="0" bIns="0">
            <a:spAutoFit/>
          </a:bodyPr>
          <a:lstStyle/>
          <a:p>
            <a:pPr algn="ctr" eaLnBrk="1" hangingPunct="1"/>
            <a:r>
              <a:rPr lang="en-US" altLang="el-GR" sz="4400" b="1" dirty="0">
                <a:solidFill>
                  <a:srgbClr val="F4F4F4"/>
                </a:solidFill>
                <a:latin typeface="Calibri" pitchFamily="34" charset="0"/>
              </a:rPr>
              <a:t>1. </a:t>
            </a:r>
            <a:r>
              <a:rPr lang="el-GR" altLang="el-GR" sz="4400" b="1" dirty="0">
                <a:solidFill>
                  <a:srgbClr val="F4F4F4"/>
                </a:solidFill>
                <a:latin typeface="Calibri" pitchFamily="34" charset="0"/>
              </a:rPr>
              <a:t>Παρεμβάσεις Αντιμετώπισης</a:t>
            </a:r>
          </a:p>
          <a:p>
            <a:pPr algn="ctr" eaLnBrk="1" hangingPunct="1"/>
            <a:r>
              <a:rPr lang="el-GR" altLang="el-GR" sz="4400" b="1" dirty="0">
                <a:solidFill>
                  <a:srgbClr val="F4F4F4"/>
                </a:solidFill>
                <a:latin typeface="Calibri" pitchFamily="34" charset="0"/>
              </a:rPr>
              <a:t>των Οικονομικών Επιπτώσεων της Πανδημίας</a:t>
            </a:r>
          </a:p>
          <a:p>
            <a:pPr algn="ctr" eaLnBrk="1" hangingPunct="1"/>
            <a:r>
              <a:rPr lang="el-GR" altLang="el-GR" sz="4400" b="1" dirty="0">
                <a:solidFill>
                  <a:srgbClr val="F4F4F4"/>
                </a:solidFill>
                <a:latin typeface="Calibri" pitchFamily="34" charset="0"/>
              </a:rPr>
              <a:t> -</a:t>
            </a:r>
            <a:endParaRPr lang="en-US" altLang="el-GR" sz="4400" b="1" dirty="0">
              <a:solidFill>
                <a:srgbClr val="F4F4F4"/>
              </a:solidFill>
              <a:latin typeface="Calibri" pitchFamily="34" charset="0"/>
            </a:endParaRPr>
          </a:p>
          <a:p>
            <a:pPr marL="742950" indent="-742950" algn="ctr" eaLnBrk="1" hangingPunct="1"/>
            <a:r>
              <a:rPr lang="el-GR" altLang="el-GR" sz="4400" b="1" dirty="0">
                <a:solidFill>
                  <a:srgbClr val="F4F4F4"/>
                </a:solidFill>
                <a:latin typeface="Calibri" pitchFamily="34" charset="0"/>
              </a:rPr>
              <a:t>Στήριξη</a:t>
            </a:r>
          </a:p>
          <a:p>
            <a:pPr marL="742950" indent="-742950" algn="ctr" eaLnBrk="1" hangingPunct="1"/>
            <a:r>
              <a:rPr lang="el-GR" altLang="el-GR" sz="4400" b="1" dirty="0">
                <a:solidFill>
                  <a:srgbClr val="F4F4F4"/>
                </a:solidFill>
                <a:latin typeface="Calibri" pitchFamily="34" charset="0"/>
              </a:rPr>
              <a:t>επιχειρήσεων και εργαζομένων </a:t>
            </a:r>
            <a:endParaRPr lang="en-US" altLang="el-GR" sz="4400" b="1" dirty="0">
              <a:solidFill>
                <a:srgbClr val="F4F4F4"/>
              </a:solidFill>
              <a:latin typeface="Calibri" pitchFamily="34" charset="0"/>
            </a:endParaRPr>
          </a:p>
        </p:txBody>
      </p:sp>
      <p:sp>
        <p:nvSpPr>
          <p:cNvPr id="6" name="TextBox 8"/>
          <p:cNvSpPr txBox="1"/>
          <p:nvPr/>
        </p:nvSpPr>
        <p:spPr>
          <a:xfrm>
            <a:off x="0" y="6286500"/>
            <a:ext cx="18288000" cy="1136401"/>
          </a:xfrm>
          <a:prstGeom prst="rect">
            <a:avLst/>
          </a:prstGeom>
        </p:spPr>
        <p:txBody>
          <a:bodyPr wrap="square" lIns="0" tIns="0" rIns="0" bIns="0">
            <a:spAutoFit/>
          </a:bodyPr>
          <a:lstStyle/>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sp>
        <p:nvSpPr>
          <p:cNvPr id="7" name="Freeform 6"/>
          <p:cNvSpPr>
            <a:spLocks/>
          </p:cNvSpPr>
          <p:nvPr/>
        </p:nvSpPr>
        <p:spPr bwMode="auto">
          <a:xfrm>
            <a:off x="0" y="8648700"/>
            <a:ext cx="18288000" cy="1638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chemeClr val="bg1"/>
          </a:solidFill>
          <a:ln w="9525">
            <a:noFill/>
            <a:round/>
            <a:headEnd/>
            <a:tailEnd/>
          </a:ln>
        </p:spPr>
        <p:txBody>
          <a:bodyPr/>
          <a:lstStyle/>
          <a:p>
            <a:endParaRPr lang="el-G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Αποκρατικοποιήσεις – </a:t>
            </a:r>
            <a:r>
              <a:rPr lang="el-GR" altLang="en-US" sz="3800" b="1">
                <a:solidFill>
                  <a:srgbClr val="002060"/>
                </a:solidFill>
                <a:latin typeface="Calibri" pitchFamily="34" charset="0"/>
              </a:rPr>
              <a:t>Επενδυτικά Σχέδια</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
        <p:nvSpPr>
          <p:cNvPr id="9" name="Content Placeholder 8">
            <a:extLst>
              <a:ext uri="{FF2B5EF4-FFF2-40B4-BE49-F238E27FC236}">
                <a16:creationId xmlns="" xmlns:a16="http://schemas.microsoft.com/office/drawing/2014/main" id="{42250058-8F11-44C3-A2B7-1C8AB17785D3}"/>
              </a:ext>
            </a:extLst>
          </p:cNvPr>
          <p:cNvSpPr txBox="1">
            <a:spLocks/>
          </p:cNvSpPr>
          <p:nvPr/>
        </p:nvSpPr>
        <p:spPr>
          <a:xfrm>
            <a:off x="1447800" y="1866899"/>
            <a:ext cx="15316200" cy="2438399"/>
          </a:xfrm>
          <a:prstGeom prst="rect">
            <a:avLst/>
          </a:prstGeom>
          <a:solidFill>
            <a:srgbClr val="7030A0"/>
          </a:solidFill>
          <a:ln>
            <a:solidFill>
              <a:schemeClr val="bg1"/>
            </a:solidFill>
          </a:ln>
          <a:scene3d>
            <a:camera prst="orthographicFront"/>
            <a:lightRig rig="threePt" dir="t"/>
          </a:scene3d>
          <a:sp3d>
            <a:bevelT/>
          </a:sp3d>
        </p:spPr>
        <p:txBody>
          <a:bodyPr rtlCol="0">
            <a:noAutofit/>
          </a:bodyPr>
          <a:lstStyle/>
          <a:p>
            <a:pPr algn="just" defTabSz="1631950" eaLnBrk="1" fontAlgn="auto" hangingPunct="1">
              <a:spcBef>
                <a:spcPts val="0"/>
              </a:spcBef>
              <a:spcAft>
                <a:spcPts val="0"/>
              </a:spcAft>
              <a:defRPr/>
            </a:pPr>
            <a:r>
              <a:rPr lang="el-GR" sz="2600" b="1" dirty="0">
                <a:solidFill>
                  <a:srgbClr val="FFFF00"/>
                </a:solidFill>
                <a:effectLst>
                  <a:outerShdw blurRad="38100" dist="38100" dir="2700000" algn="tl">
                    <a:srgbClr val="000000">
                      <a:alpha val="43137"/>
                    </a:srgbClr>
                  </a:outerShdw>
                </a:effectLst>
                <a:latin typeface="+mn-lt"/>
                <a:cs typeface="+mn-cs"/>
              </a:rPr>
              <a:t>Μαρίνα Χίου</a:t>
            </a:r>
          </a:p>
          <a:p>
            <a:pPr algn="just" defTabSz="1631950" eaLnBrk="1" fontAlgn="auto" hangingPunct="1">
              <a:spcBef>
                <a:spcPts val="0"/>
              </a:spcBef>
              <a:spcAft>
                <a:spcPts val="0"/>
              </a:spcAft>
              <a:defRPr/>
            </a:pPr>
            <a:endParaRPr lang="el-GR" sz="2600" b="1" dirty="0">
              <a:solidFill>
                <a:srgbClr val="FFFF00"/>
              </a:solidFill>
              <a:effectLst>
                <a:outerShdw blurRad="38100" dist="38100" dir="2700000" algn="tl">
                  <a:srgbClr val="000000">
                    <a:alpha val="43137"/>
                  </a:srgbClr>
                </a:outerShdw>
              </a:effectLst>
              <a:latin typeface="+mn-lt"/>
              <a:cs typeface="+mn-cs"/>
            </a:endParaRPr>
          </a:p>
          <a:p>
            <a:pPr marL="342900" lvl="0" indent="-342900" algn="just" defTabSz="1631950" eaLnBrk="1" fontAlgn="auto" hangingPunct="1">
              <a:spcBef>
                <a:spcPts val="0"/>
              </a:spcBef>
              <a:spcAft>
                <a:spcPts val="0"/>
              </a:spcAft>
              <a:buFont typeface="Arial" panose="020B0604020202020204" pitchFamily="34" charset="0"/>
              <a:buChar char="•"/>
              <a:defRPr/>
            </a:pPr>
            <a:r>
              <a:rPr lang="el-GR" sz="2600" dirty="0" smtClean="0">
                <a:solidFill>
                  <a:schemeClr val="bg1"/>
                </a:solidFill>
                <a:effectLst>
                  <a:outerShdw blurRad="38100" dist="38100" dir="2700000" algn="tl">
                    <a:srgbClr val="000000">
                      <a:alpha val="43137"/>
                    </a:srgbClr>
                  </a:outerShdw>
                </a:effectLst>
                <a:latin typeface="+mn-lt"/>
                <a:cs typeface="+mn-cs"/>
              </a:rPr>
              <a:t>08.08.2019 υπογράφηκε η </a:t>
            </a:r>
            <a:r>
              <a:rPr lang="el-GR" sz="2600" dirty="0">
                <a:solidFill>
                  <a:schemeClr val="bg1"/>
                </a:solidFill>
                <a:effectLst>
                  <a:outerShdw blurRad="38100" dist="38100" dir="2700000" algn="tl">
                    <a:srgbClr val="000000">
                      <a:alpha val="43137"/>
                    </a:srgbClr>
                  </a:outerShdw>
                </a:effectLst>
                <a:latin typeface="+mn-lt"/>
                <a:cs typeface="+mn-cs"/>
              </a:rPr>
              <a:t>Σύμβαση Παραχώρησης για 40 έτη.</a:t>
            </a:r>
          </a:p>
          <a:p>
            <a:pPr marL="342900" lvl="0" indent="-342900" algn="just" defTabSz="1631950" eaLnBrk="1" fontAlgn="auto" hangingPunct="1">
              <a:spcBef>
                <a:spcPts val="0"/>
              </a:spcBef>
              <a:spcAft>
                <a:spcPts val="0"/>
              </a:spcAft>
              <a:buFont typeface="Arial" panose="020B0604020202020204" pitchFamily="34" charset="0"/>
              <a:buChar char="•"/>
              <a:defRPr/>
            </a:pPr>
            <a:endParaRPr lang="el-GR" sz="2600" dirty="0">
              <a:solidFill>
                <a:schemeClr val="bg1"/>
              </a:solidFill>
              <a:effectLst>
                <a:outerShdw blurRad="38100" dist="38100" dir="2700000" algn="tl">
                  <a:srgbClr val="000000">
                    <a:alpha val="43137"/>
                  </a:srgbClr>
                </a:outerShdw>
              </a:effectLst>
              <a:latin typeface="+mn-lt"/>
              <a:cs typeface="+mn-cs"/>
            </a:endParaRPr>
          </a:p>
          <a:p>
            <a:pPr marL="342900" lvl="0" indent="-342900" algn="just" defTabSz="1631950" eaLnBrk="1" fontAlgn="auto" hangingPunct="1">
              <a:spcBef>
                <a:spcPts val="0"/>
              </a:spcBef>
              <a:spcAft>
                <a:spcPts val="0"/>
              </a:spcAft>
              <a:buFont typeface="Arial" panose="020B0604020202020204" pitchFamily="34" charset="0"/>
              <a:buChar char="•"/>
              <a:defRPr/>
            </a:pPr>
            <a:r>
              <a:rPr lang="el-GR" sz="2600" dirty="0">
                <a:solidFill>
                  <a:schemeClr val="bg1"/>
                </a:solidFill>
                <a:effectLst>
                  <a:outerShdw blurRad="38100" dist="38100" dir="2700000" algn="tl">
                    <a:srgbClr val="000000">
                      <a:alpha val="43137"/>
                    </a:srgbClr>
                  </a:outerShdw>
                </a:effectLst>
                <a:latin typeface="+mn-lt"/>
                <a:cs typeface="+mn-cs"/>
              </a:rPr>
              <a:t>06.02.2020 ολοκληρώθηκε η οικονομική συναλλαγή.</a:t>
            </a:r>
          </a:p>
          <a:p>
            <a:pPr lvl="0" algn="just" defTabSz="1631950" eaLnBrk="1" fontAlgn="auto" hangingPunct="1">
              <a:spcBef>
                <a:spcPts val="0"/>
              </a:spcBef>
              <a:spcAft>
                <a:spcPts val="0"/>
              </a:spcAft>
              <a:buFont typeface="Wingdings" panose="05000000000000000000" pitchFamily="2" charset="2"/>
              <a:buChar char="§"/>
              <a:defRPr/>
            </a:pPr>
            <a:endParaRPr lang="el-GR" sz="2400" dirty="0">
              <a:solidFill>
                <a:schemeClr val="bg1"/>
              </a:solidFill>
              <a:effectLst>
                <a:outerShdw blurRad="38100" dist="38100" dir="2700000" algn="tl">
                  <a:srgbClr val="000000">
                    <a:alpha val="43137"/>
                  </a:srgbClr>
                </a:outerShdw>
              </a:effectLst>
              <a:latin typeface="+mn-lt"/>
              <a:cs typeface="+mn-cs"/>
            </a:endParaRPr>
          </a:p>
        </p:txBody>
      </p:sp>
      <p:sp>
        <p:nvSpPr>
          <p:cNvPr id="12" name="Content Placeholder 8">
            <a:extLst>
              <a:ext uri="{FF2B5EF4-FFF2-40B4-BE49-F238E27FC236}">
                <a16:creationId xmlns="" xmlns:a16="http://schemas.microsoft.com/office/drawing/2014/main" id="{42250058-8F11-44C3-A2B7-1C8AB17785D3}"/>
              </a:ext>
            </a:extLst>
          </p:cNvPr>
          <p:cNvSpPr txBox="1">
            <a:spLocks/>
          </p:cNvSpPr>
          <p:nvPr/>
        </p:nvSpPr>
        <p:spPr>
          <a:xfrm>
            <a:off x="1447800" y="5118103"/>
            <a:ext cx="15316200" cy="1676400"/>
          </a:xfrm>
          <a:prstGeom prst="rect">
            <a:avLst/>
          </a:prstGeom>
          <a:solidFill>
            <a:srgbClr val="7030A0"/>
          </a:solidFill>
          <a:ln>
            <a:solidFill>
              <a:schemeClr val="bg1"/>
            </a:solidFill>
          </a:ln>
          <a:scene3d>
            <a:camera prst="orthographicFront"/>
            <a:lightRig rig="threePt" dir="t"/>
          </a:scene3d>
          <a:sp3d>
            <a:bevelT/>
          </a:sp3d>
        </p:spPr>
        <p:txBody>
          <a:bodyPr rtlCol="0">
            <a:noAutofit/>
          </a:bodyPr>
          <a:lstStyle/>
          <a:p>
            <a:pPr algn="just" defTabSz="1631950" eaLnBrk="1" fontAlgn="auto" hangingPunct="1">
              <a:spcBef>
                <a:spcPts val="0"/>
              </a:spcBef>
              <a:spcAft>
                <a:spcPts val="0"/>
              </a:spcAft>
              <a:defRPr/>
            </a:pPr>
            <a:r>
              <a:rPr lang="el-GR" sz="2600" b="1" dirty="0">
                <a:solidFill>
                  <a:srgbClr val="FFFF00"/>
                </a:solidFill>
                <a:effectLst>
                  <a:outerShdw blurRad="38100" dist="38100" dir="2700000" algn="tl">
                    <a:srgbClr val="000000">
                      <a:alpha val="43137"/>
                    </a:srgbClr>
                  </a:outerShdw>
                </a:effectLst>
                <a:latin typeface="+mn-lt"/>
                <a:cs typeface="+mn-cs"/>
              </a:rPr>
              <a:t>Κεντρικό Λιμάνι Χίου</a:t>
            </a:r>
            <a:endParaRPr lang="en-US" sz="2600" b="1" dirty="0">
              <a:solidFill>
                <a:srgbClr val="FFFF00"/>
              </a:solidFill>
              <a:effectLst>
                <a:outerShdw blurRad="38100" dist="38100" dir="2700000" algn="tl">
                  <a:srgbClr val="000000">
                    <a:alpha val="43137"/>
                  </a:srgbClr>
                </a:outerShdw>
              </a:effectLst>
              <a:latin typeface="+mn-lt"/>
              <a:cs typeface="+mn-cs"/>
            </a:endParaRPr>
          </a:p>
          <a:p>
            <a:pPr algn="l"/>
            <a:endParaRPr lang="el-GR" sz="2600" dirty="0">
              <a:solidFill>
                <a:schemeClr val="bg1"/>
              </a:solidFill>
              <a:effectLst>
                <a:outerShdw blurRad="38100" dist="38100" dir="2700000" algn="tl">
                  <a:srgbClr val="000000">
                    <a:alpha val="43137"/>
                  </a:srgbClr>
                </a:outerShdw>
              </a:effectLst>
              <a:latin typeface="+mn-lt"/>
              <a:cs typeface="+mn-cs"/>
            </a:endParaRPr>
          </a:p>
          <a:p>
            <a:pPr marL="342900" indent="-342900">
              <a:buFont typeface="Arial" panose="020B0604020202020204" pitchFamily="34" charset="0"/>
              <a:buChar char="•"/>
            </a:pPr>
            <a:r>
              <a:rPr lang="el-GR" sz="2600" dirty="0" smtClean="0">
                <a:solidFill>
                  <a:schemeClr val="bg1"/>
                </a:solidFill>
                <a:effectLst>
                  <a:outerShdw blurRad="38100" dist="38100" dir="2700000" algn="tl">
                    <a:srgbClr val="000000">
                      <a:alpha val="43137"/>
                    </a:srgbClr>
                  </a:outerShdw>
                </a:effectLst>
                <a:latin typeface="+mn-lt"/>
                <a:cs typeface="+mn-cs"/>
              </a:rPr>
              <a:t>Αναμένεται διαγωνιστική διαδικασία για τις δύο </a:t>
            </a:r>
            <a:r>
              <a:rPr lang="el-GR" sz="2600" dirty="0">
                <a:solidFill>
                  <a:schemeClr val="bg1"/>
                </a:solidFill>
                <a:effectLst>
                  <a:outerShdw blurRad="38100" dist="38100" dir="2700000" algn="tl">
                    <a:srgbClr val="000000">
                      <a:alpha val="43137"/>
                    </a:srgbClr>
                  </a:outerShdw>
                </a:effectLst>
                <a:latin typeface="+mn-lt"/>
                <a:cs typeface="+mn-cs"/>
              </a:rPr>
              <a:t>προβλήτες εντός της </a:t>
            </a:r>
            <a:r>
              <a:rPr lang="el-GR" sz="2600" dirty="0" err="1" smtClean="0">
                <a:solidFill>
                  <a:schemeClr val="bg1"/>
                </a:solidFill>
                <a:effectLst>
                  <a:outerShdw blurRad="38100" dist="38100" dir="2700000" algn="tl">
                    <a:srgbClr val="000000">
                      <a:alpha val="43137"/>
                    </a:srgbClr>
                  </a:outerShdw>
                </a:effectLst>
                <a:latin typeface="+mn-lt"/>
                <a:cs typeface="+mn-cs"/>
              </a:rPr>
              <a:t>λιμενολεκάνης</a:t>
            </a:r>
            <a:r>
              <a:rPr lang="el-GR" sz="2400" dirty="0" smtClean="0">
                <a:solidFill>
                  <a:schemeClr val="bg1"/>
                </a:solidFill>
                <a:effectLst>
                  <a:outerShdw blurRad="38100" dist="38100" dir="2700000" algn="tl">
                    <a:srgbClr val="000000">
                      <a:alpha val="43137"/>
                    </a:srgbClr>
                  </a:outerShdw>
                </a:effectLst>
                <a:latin typeface="+mn-lt"/>
                <a:cs typeface="+mn-cs"/>
              </a:rPr>
              <a:t>.</a:t>
            </a:r>
            <a:endParaRPr lang="el-GR" sz="2400" dirty="0">
              <a:solidFill>
                <a:schemeClr val="bg1"/>
              </a:solidFill>
              <a:effectLst>
                <a:outerShdw blurRad="38100" dist="38100" dir="2700000" algn="tl">
                  <a:srgbClr val="000000">
                    <a:alpha val="43137"/>
                  </a:srgbClr>
                </a:outerShdw>
              </a:effectLst>
              <a:latin typeface="+mn-lt"/>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0"/>
            <a:ext cx="18288000" cy="10287000"/>
          </a:xfrm>
          <a:prstGeom prst="rect">
            <a:avLst/>
          </a:prstGeom>
          <a:solidFill>
            <a:schemeClr val="tx1">
              <a:lumMod val="50000"/>
              <a:lumOff val="50000"/>
            </a:schemeClr>
          </a:solidFill>
          <a:ln w="9525">
            <a:noFill/>
            <a:miter lim="800000"/>
            <a:headEnd/>
            <a:tailEnd/>
          </a:ln>
        </p:spPr>
        <p:txBody>
          <a:bodyPr/>
          <a:lstStyle/>
          <a:p>
            <a:pPr algn="ctr" eaLnBrk="1" fontAlgn="auto" hangingPunct="1">
              <a:lnSpc>
                <a:spcPts val="4449"/>
              </a:lnSpc>
              <a:spcAft>
                <a:spcPts val="0"/>
              </a:spcAft>
              <a:defRPr/>
            </a:pPr>
            <a:endParaRPr lang="en-US" sz="4400" b="1" dirty="0">
              <a:solidFill>
                <a:schemeClr val="accent2">
                  <a:lumMod val="60000"/>
                  <a:lumOff val="40000"/>
                </a:schemeClr>
              </a:solidFill>
              <a:effectLst>
                <a:outerShdw blurRad="38100" dist="38100" dir="2700000" algn="tl">
                  <a:srgbClr val="000000">
                    <a:alpha val="43137"/>
                  </a:srgbClr>
                </a:outerShdw>
              </a:effectLst>
              <a:cs typeface="Arial" panose="020B0604020202020204" pitchFamily="34" charset="0"/>
            </a:endParaRPr>
          </a:p>
        </p:txBody>
      </p:sp>
      <p:sp>
        <p:nvSpPr>
          <p:cNvPr id="2052" name="TextBox 4"/>
          <p:cNvSpPr txBox="1">
            <a:spLocks noChangeArrowheads="1"/>
          </p:cNvSpPr>
          <p:nvPr/>
        </p:nvSpPr>
        <p:spPr bwMode="auto">
          <a:xfrm>
            <a:off x="0" y="1485900"/>
            <a:ext cx="18288000" cy="677108"/>
          </a:xfrm>
          <a:prstGeom prst="rect">
            <a:avLst/>
          </a:prstGeom>
          <a:noFill/>
          <a:ln w="9525">
            <a:noFill/>
            <a:miter lim="800000"/>
            <a:headEnd/>
            <a:tailEnd/>
          </a:ln>
        </p:spPr>
        <p:txBody>
          <a:bodyPr wrap="square" lIns="0" tIns="0" rIns="0" bIns="0">
            <a:spAutoFit/>
          </a:bodyPr>
          <a:lstStyle/>
          <a:p>
            <a:pPr algn="ctr" eaLnBrk="1" hangingPunct="1"/>
            <a:r>
              <a:rPr lang="el-GR" altLang="el-GR" sz="4400" b="1" dirty="0">
                <a:solidFill>
                  <a:srgbClr val="F4F4F4"/>
                </a:solidFill>
                <a:latin typeface="Calibri" pitchFamily="34" charset="0"/>
              </a:rPr>
              <a:t>5. Λοιπές Παρεμβάσεις</a:t>
            </a:r>
            <a:endParaRPr lang="en-US" altLang="el-GR" sz="4400" b="1" dirty="0">
              <a:solidFill>
                <a:srgbClr val="F4F4F4"/>
              </a:solidFill>
              <a:latin typeface="Calibri" pitchFamily="34" charset="0"/>
            </a:endParaRPr>
          </a:p>
        </p:txBody>
      </p:sp>
      <p:sp>
        <p:nvSpPr>
          <p:cNvPr id="9" name="Freeform 6"/>
          <p:cNvSpPr>
            <a:spLocks/>
          </p:cNvSpPr>
          <p:nvPr/>
        </p:nvSpPr>
        <p:spPr bwMode="auto">
          <a:xfrm>
            <a:off x="0" y="8648700"/>
            <a:ext cx="18288000" cy="1638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chemeClr val="bg1"/>
          </a:solidFill>
          <a:ln w="9525">
            <a:noFill/>
            <a:round/>
            <a:headEnd/>
            <a:tailEnd/>
          </a:ln>
        </p:spPr>
        <p:txBody>
          <a:bodyPr/>
          <a:lstStyle/>
          <a:p>
            <a:endParaRPr lang="el-GR"/>
          </a:p>
        </p:txBody>
      </p:sp>
      <p:sp>
        <p:nvSpPr>
          <p:cNvPr id="6" name="TextBox 8"/>
          <p:cNvSpPr txBox="1"/>
          <p:nvPr/>
        </p:nvSpPr>
        <p:spPr>
          <a:xfrm>
            <a:off x="0" y="6896100"/>
            <a:ext cx="18288000" cy="1128514"/>
          </a:xfrm>
          <a:prstGeom prst="rect">
            <a:avLst/>
          </a:prstGeom>
        </p:spPr>
        <p:txBody>
          <a:bodyPr wrap="square" lIns="0" tIns="0" rIns="0" bIns="0">
            <a:spAutoFit/>
          </a:bodyPr>
          <a:lstStyle/>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Περιφέρεια </a:t>
            </a:r>
          </a:p>
          <a:p>
            <a:pPr algn="ctr" eaLnBrk="1" fontAlgn="auto" hangingPunct="1">
              <a:lnSpc>
                <a:spcPts val="4449"/>
              </a:lnSpc>
              <a:spcAft>
                <a:spcPts val="0"/>
              </a:spcAft>
              <a:defRPr/>
            </a:pPr>
            <a:r>
              <a:rPr lang="el-GR" sz="4400" b="1" dirty="0">
                <a:solidFill>
                  <a:srgbClr val="00FFC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Βορείου Αιγαίου</a:t>
            </a: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10244"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Αποκρατικοποιήσεις – </a:t>
            </a:r>
            <a:r>
              <a:rPr lang="el-GR" altLang="en-US" sz="3800" b="1">
                <a:solidFill>
                  <a:srgbClr val="002060"/>
                </a:solidFill>
                <a:latin typeface="Calibri" pitchFamily="34" charset="0"/>
              </a:rPr>
              <a:t>Επενδυτικά Σχέδια</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
        <p:nvSpPr>
          <p:cNvPr id="8" name="Rectangle 7">
            <a:extLst>
              <a:ext uri="{FF2B5EF4-FFF2-40B4-BE49-F238E27FC236}">
                <a16:creationId xmlns="" xmlns:a16="http://schemas.microsoft.com/office/drawing/2014/main" id="{650BED06-1121-4F12-9A65-353644F01E00}"/>
              </a:ext>
            </a:extLst>
          </p:cNvPr>
          <p:cNvSpPr/>
          <p:nvPr/>
        </p:nvSpPr>
        <p:spPr>
          <a:xfrm>
            <a:off x="1524000" y="1790700"/>
            <a:ext cx="15240000" cy="1066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600" b="1" dirty="0"/>
              <a:t>Απαλλαγή από τον ΕΝΦΙΑ των κατοίκων μικρών, ακριτικών νησιών</a:t>
            </a:r>
            <a:endParaRPr lang="el-GR" sz="2600" dirty="0"/>
          </a:p>
        </p:txBody>
      </p:sp>
      <p:sp>
        <p:nvSpPr>
          <p:cNvPr id="10" name="Rectangle 8">
            <a:extLst>
              <a:ext uri="{FF2B5EF4-FFF2-40B4-BE49-F238E27FC236}">
                <a16:creationId xmlns="" xmlns:a16="http://schemas.microsoft.com/office/drawing/2014/main" id="{AC1AA1AE-4D72-445B-8AEE-4896CD7D1D6A}"/>
              </a:ext>
            </a:extLst>
          </p:cNvPr>
          <p:cNvSpPr/>
          <p:nvPr/>
        </p:nvSpPr>
        <p:spPr>
          <a:xfrm>
            <a:off x="1524000" y="3162299"/>
            <a:ext cx="15239999" cy="1295401"/>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sz="2400" dirty="0"/>
              <a:t>Απαλλάξαμε από τον ΕΝΦΙΑ τα δικαιώματα επί ακινήτων φυσικών προσώπων, φορολογικών κατοίκων Ελλάδας, των οποίων η κύρια κατοικία </a:t>
            </a:r>
            <a:r>
              <a:rPr lang="el-GR" sz="2400" dirty="0" smtClean="0"/>
              <a:t>βρίσκεται </a:t>
            </a:r>
            <a:r>
              <a:rPr lang="el-GR" sz="2400" dirty="0"/>
              <a:t>σε μικρά ακριτικά νησιά με πληθυσμό κάτω των </a:t>
            </a:r>
            <a:r>
              <a:rPr lang="el-GR" sz="2400" dirty="0" smtClean="0"/>
              <a:t>1.200 </a:t>
            </a:r>
            <a:r>
              <a:rPr lang="el-GR" sz="2400" dirty="0"/>
              <a:t>κατοίκων. </a:t>
            </a:r>
          </a:p>
          <a:p>
            <a:r>
              <a:rPr lang="el-GR" sz="2400" b="1" dirty="0"/>
              <a:t>Ορισμένα από αυτά τα νησιά </a:t>
            </a:r>
            <a:r>
              <a:rPr lang="el-GR" sz="2400" b="1" dirty="0" smtClean="0"/>
              <a:t>ανήκουν </a:t>
            </a:r>
            <a:r>
              <a:rPr lang="el-GR" sz="2400" b="1" dirty="0"/>
              <a:t>στην Περιφέρεια Βορείου Αιγαίου. </a:t>
            </a:r>
          </a:p>
          <a:p>
            <a:endParaRPr lang="el-GR" dirty="0"/>
          </a:p>
        </p:txBody>
      </p:sp>
      <p:sp>
        <p:nvSpPr>
          <p:cNvPr id="11" name="Rectangle 7">
            <a:extLst>
              <a:ext uri="{FF2B5EF4-FFF2-40B4-BE49-F238E27FC236}">
                <a16:creationId xmlns="" xmlns:a16="http://schemas.microsoft.com/office/drawing/2014/main" id="{650BED06-1121-4F12-9A65-353644F01E00}"/>
              </a:ext>
            </a:extLst>
          </p:cNvPr>
          <p:cNvSpPr/>
          <p:nvPr/>
        </p:nvSpPr>
        <p:spPr>
          <a:xfrm>
            <a:off x="1524000" y="4838700"/>
            <a:ext cx="15240000" cy="1066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600" b="1" dirty="0"/>
              <a:t>Παράταση ισχύος των μειωμένων συντελεστών ΦΠΑ σε Κω, Λέρο, Λέσβο, Σάμο και Χίο έως τις </a:t>
            </a:r>
            <a:r>
              <a:rPr lang="el-GR" sz="2600" b="1" dirty="0" smtClean="0"/>
              <a:t>30.06.2021</a:t>
            </a:r>
            <a:endParaRPr lang="el-GR" sz="2600" b="1" dirty="0"/>
          </a:p>
        </p:txBody>
      </p:sp>
      <p:sp>
        <p:nvSpPr>
          <p:cNvPr id="13" name="Rectangle 8">
            <a:extLst>
              <a:ext uri="{FF2B5EF4-FFF2-40B4-BE49-F238E27FC236}">
                <a16:creationId xmlns="" xmlns:a16="http://schemas.microsoft.com/office/drawing/2014/main" id="{AC1AA1AE-4D72-445B-8AEE-4896CD7D1D6A}"/>
              </a:ext>
            </a:extLst>
          </p:cNvPr>
          <p:cNvSpPr/>
          <p:nvPr/>
        </p:nvSpPr>
        <p:spPr>
          <a:xfrm>
            <a:off x="1524000" y="6240779"/>
            <a:ext cx="15239999" cy="990601"/>
          </a:xfrm>
          <a:prstGeom prst="rect">
            <a:avLst/>
          </a:prstGeom>
          <a:solidFill>
            <a:schemeClr val="accent1">
              <a:lumMod val="40000"/>
              <a:lumOff val="60000"/>
            </a:schemeClr>
          </a:solidFill>
        </p:spPr>
        <p:txBody>
          <a:bodyPr wrap="square" anchor="t">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l-GR" sz="2400" dirty="0"/>
              <a:t>Η παράταση των μειωμένων συντελεστών για ακόμα ένα εξάμηνο κρίθηκε επιβεβλημένη, </a:t>
            </a:r>
            <a:r>
              <a:rPr lang="el-GR" sz="2400" dirty="0" smtClean="0"/>
              <a:t>προκειμένου να </a:t>
            </a:r>
            <a:r>
              <a:rPr lang="el-GR" sz="2400" dirty="0"/>
              <a:t>στηριχθεί η τοπική οικονομία σε αυτά τα νησιά, που σηκώνουν το βάρος της διαχείρισης του μεταναστευτικού προβλήματος.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3076"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Ενίσχυση Επιχειρήσεων &amp; Εργαζομένων</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078" name="Rectangle 16"/>
          <p:cNvSpPr>
            <a:spLocks noChangeArrowheads="1"/>
          </p:cNvSpPr>
          <p:nvPr/>
        </p:nvSpPr>
        <p:spPr bwMode="auto">
          <a:xfrm>
            <a:off x="1447800" y="2562809"/>
            <a:ext cx="15316200" cy="5262979"/>
          </a:xfrm>
          <a:prstGeom prst="rect">
            <a:avLst/>
          </a:prstGeom>
          <a:solidFill>
            <a:srgbClr val="FFFFFF"/>
          </a:solidFill>
          <a:ln w="9525">
            <a:noFill/>
            <a:miter lim="800000"/>
            <a:headEnd/>
            <a:tailEnd/>
          </a:ln>
        </p:spPr>
        <p:txBody>
          <a:bodyPr wrap="square" anchor="ctr">
            <a:spAutoFit/>
          </a:bodyPr>
          <a:lstStyle/>
          <a:p>
            <a:pPr algn="just">
              <a:tabLst>
                <a:tab pos="269875" algn="l"/>
              </a:tabLst>
            </a:pPr>
            <a:r>
              <a:rPr lang="el-GR" sz="2800" dirty="0">
                <a:latin typeface="Calibri" pitchFamily="34" charset="0"/>
                <a:cs typeface="Times New Roman" pitchFamily="18" charset="0"/>
              </a:rPr>
              <a:t>Μέχρι σήμερα: </a:t>
            </a:r>
            <a:endParaRPr lang="en-US" sz="2800" dirty="0">
              <a:cs typeface="Times New Roman" pitchFamily="18" charset="0"/>
            </a:endParaRPr>
          </a:p>
          <a:p>
            <a:pPr algn="just">
              <a:buFont typeface="Wingdings" pitchFamily="2" charset="2"/>
              <a:buChar char="ü"/>
              <a:tabLst>
                <a:tab pos="269875" algn="l"/>
              </a:tabLst>
            </a:pPr>
            <a:r>
              <a:rPr lang="el-GR" sz="2800" b="1" i="1" dirty="0">
                <a:latin typeface="Calibri" pitchFamily="34" charset="0"/>
                <a:cs typeface="Times New Roman" pitchFamily="18" charset="0"/>
              </a:rPr>
              <a:t>102 εκατ. ευρώ</a:t>
            </a:r>
            <a:r>
              <a:rPr lang="el-GR" sz="2800" dirty="0">
                <a:latin typeface="Calibri" pitchFamily="34" charset="0"/>
                <a:cs typeface="Times New Roman" pitchFamily="18" charset="0"/>
              </a:rPr>
              <a:t> χορηγήθηκαν συνολικά, μέσω των έξι κύκλων της Επιστρεπτέας Προκαταβολής σε </a:t>
            </a:r>
            <a:r>
              <a:rPr lang="el-GR" sz="2800" b="1" i="1" dirty="0">
                <a:latin typeface="Calibri" pitchFamily="34" charset="0"/>
                <a:cs typeface="Times New Roman" pitchFamily="18" charset="0"/>
              </a:rPr>
              <a:t>12.822 </a:t>
            </a:r>
            <a:r>
              <a:rPr lang="el-GR" sz="2800" dirty="0">
                <a:latin typeface="Calibri" pitchFamily="34" charset="0"/>
                <a:cs typeface="Times New Roman" pitchFamily="18" charset="0"/>
              </a:rPr>
              <a:t>επιχειρήσεις και ελεύθερους επαγγελματίες, με μέσο όρο ενίσχυσης τα </a:t>
            </a:r>
            <a:r>
              <a:rPr lang="el-GR" sz="2800" b="1" i="1" dirty="0" smtClean="0">
                <a:latin typeface="Calibri" pitchFamily="34" charset="0"/>
                <a:cs typeface="Times New Roman" pitchFamily="18" charset="0"/>
              </a:rPr>
              <a:t>7.978 ευρώ</a:t>
            </a:r>
            <a:r>
              <a:rPr lang="el-GR" sz="2800" dirty="0">
                <a:latin typeface="Calibri" pitchFamily="34" charset="0"/>
                <a:cs typeface="Times New Roman" pitchFamily="18" charset="0"/>
              </a:rPr>
              <a:t>.</a:t>
            </a:r>
            <a:endParaRPr lang="en-US" sz="2800" dirty="0">
              <a:cs typeface="Times New Roman" pitchFamily="18" charset="0"/>
            </a:endParaRPr>
          </a:p>
          <a:p>
            <a:pPr algn="just">
              <a:buFont typeface="Wingdings" pitchFamily="2" charset="2"/>
              <a:buChar char="ü"/>
              <a:tabLst>
                <a:tab pos="269875" algn="l"/>
              </a:tabLst>
            </a:pPr>
            <a:r>
              <a:rPr lang="el-GR" sz="2800" b="1" i="1" dirty="0">
                <a:latin typeface="Calibri" pitchFamily="34" charset="0"/>
                <a:cs typeface="Times New Roman" pitchFamily="18" charset="0"/>
              </a:rPr>
              <a:t>11 εκατ. ευρώ</a:t>
            </a:r>
            <a:r>
              <a:rPr lang="el-GR" sz="2800" dirty="0">
                <a:latin typeface="Calibri" pitchFamily="34" charset="0"/>
                <a:cs typeface="Times New Roman" pitchFamily="18" charset="0"/>
              </a:rPr>
              <a:t> έχουν δοθεί μέσω της Αποζημίωσης Ειδικού Σκοπού στις επιχειρήσεις.</a:t>
            </a:r>
            <a:endParaRPr lang="en-US" sz="2800" dirty="0">
              <a:cs typeface="Times New Roman" pitchFamily="18" charset="0"/>
            </a:endParaRPr>
          </a:p>
          <a:p>
            <a:pPr algn="just">
              <a:buFont typeface="Wingdings" pitchFamily="2" charset="2"/>
              <a:buChar char="ü"/>
              <a:tabLst>
                <a:tab pos="269875" algn="l"/>
              </a:tabLst>
            </a:pPr>
            <a:r>
              <a:rPr lang="el-GR" sz="2800" b="1" i="1" dirty="0">
                <a:latin typeface="Calibri" pitchFamily="34" charset="0"/>
                <a:cs typeface="Times New Roman" pitchFamily="18" charset="0"/>
              </a:rPr>
              <a:t>47 εκατ. ευρώ</a:t>
            </a:r>
            <a:r>
              <a:rPr lang="el-GR" sz="2800" dirty="0">
                <a:latin typeface="Calibri" pitchFamily="34" charset="0"/>
                <a:cs typeface="Times New Roman" pitchFamily="18" charset="0"/>
              </a:rPr>
              <a:t> σε </a:t>
            </a:r>
            <a:r>
              <a:rPr lang="el-GR" sz="2800" b="1" i="1" dirty="0">
                <a:latin typeface="Calibri" pitchFamily="34" charset="0"/>
                <a:cs typeface="Times New Roman" pitchFamily="18" charset="0"/>
              </a:rPr>
              <a:t>492</a:t>
            </a:r>
            <a:r>
              <a:rPr lang="en-US" sz="2800" b="1" i="1" dirty="0">
                <a:latin typeface="Calibri" pitchFamily="34" charset="0"/>
                <a:cs typeface="Times New Roman" pitchFamily="18" charset="0"/>
              </a:rPr>
              <a:t> </a:t>
            </a:r>
            <a:r>
              <a:rPr lang="el-GR" sz="2800" dirty="0">
                <a:latin typeface="Calibri" pitchFamily="34" charset="0"/>
                <a:cs typeface="Times New Roman" pitchFamily="18" charset="0"/>
              </a:rPr>
              <a:t>επιχειρήσεις, έχουν ήδη εκταμιευθεί μέσω του ΤΕΠΙΧ ΙΙ</a:t>
            </a:r>
            <a:r>
              <a:rPr lang="en-US" sz="2800" dirty="0">
                <a:latin typeface="Calibri" pitchFamily="34" charset="0"/>
                <a:cs typeface="Times New Roman" pitchFamily="18" charset="0"/>
              </a:rPr>
              <a:t> </a:t>
            </a:r>
            <a:r>
              <a:rPr lang="el-GR" sz="2800" dirty="0">
                <a:latin typeface="Calibri" pitchFamily="34" charset="0"/>
                <a:cs typeface="Times New Roman" pitchFamily="18" charset="0"/>
              </a:rPr>
              <a:t>και των </a:t>
            </a:r>
            <a:r>
              <a:rPr lang="el-GR" sz="2800" dirty="0" err="1">
                <a:latin typeface="Calibri" pitchFamily="34" charset="0"/>
                <a:cs typeface="Times New Roman" pitchFamily="18" charset="0"/>
              </a:rPr>
              <a:t>Εγγυοδοτικών</a:t>
            </a:r>
            <a:r>
              <a:rPr lang="el-GR" sz="2800" dirty="0">
                <a:latin typeface="Calibri" pitchFamily="34" charset="0"/>
                <a:cs typeface="Times New Roman" pitchFamily="18" charset="0"/>
              </a:rPr>
              <a:t> Προγραμμάτων. </a:t>
            </a:r>
            <a:endParaRPr lang="en-US" sz="2800" dirty="0">
              <a:cs typeface="Times New Roman" pitchFamily="18" charset="0"/>
            </a:endParaRPr>
          </a:p>
          <a:p>
            <a:pPr algn="just">
              <a:buFont typeface="Wingdings" pitchFamily="2" charset="2"/>
              <a:buChar char="ü"/>
              <a:tabLst>
                <a:tab pos="269875" algn="l"/>
              </a:tabLst>
            </a:pPr>
            <a:r>
              <a:rPr lang="el-GR" sz="2800" b="1" i="1" dirty="0">
                <a:latin typeface="Calibri" pitchFamily="34" charset="0"/>
                <a:cs typeface="Times New Roman" pitchFamily="18" charset="0"/>
              </a:rPr>
              <a:t>25 εκατ. ευρώ</a:t>
            </a:r>
            <a:r>
              <a:rPr lang="el-GR" sz="2800" dirty="0">
                <a:latin typeface="Calibri" pitchFamily="34" charset="0"/>
                <a:cs typeface="Times New Roman" pitchFamily="18" charset="0"/>
              </a:rPr>
              <a:t> έχουν λάβει οι εργαζόμενοι που έχουν τεθεί σε αναστολή εργασίας, μέσω της Αποζημίωσης Ειδικού Σκοπού.</a:t>
            </a:r>
            <a:r>
              <a:rPr lang="el-GR" sz="2800" b="1" i="1" dirty="0">
                <a:latin typeface="Calibri" pitchFamily="34" charset="0"/>
                <a:cs typeface="Times New Roman" pitchFamily="18" charset="0"/>
              </a:rPr>
              <a:t> </a:t>
            </a:r>
            <a:endParaRPr lang="en-US" sz="2800" dirty="0">
              <a:cs typeface="Times New Roman" pitchFamily="18" charset="0"/>
            </a:endParaRPr>
          </a:p>
          <a:p>
            <a:pPr algn="just" eaLnBrk="1" fontAlgn="b" hangingPunct="1">
              <a:tabLst>
                <a:tab pos="269875" algn="l"/>
              </a:tabLst>
            </a:pPr>
            <a:r>
              <a:rPr lang="el-GR" sz="2800" dirty="0">
                <a:latin typeface="Calibri" pitchFamily="34" charset="0"/>
                <a:cs typeface="Times New Roman" pitchFamily="18" charset="0"/>
              </a:rPr>
              <a:t>Συμπερασματικά, μέχρι σήμερα, για τη στήριξη επιχειρήσεων, ελεύθερων επαγγελματιών και εργαζομένων της Περιφέρειας Βορείου Αιγαίου έχει χορηγηθεί συνολικά το ποσό των </a:t>
            </a:r>
            <a:r>
              <a:rPr lang="el-GR" sz="2800" b="1" i="1" dirty="0">
                <a:solidFill>
                  <a:srgbClr val="FF0000"/>
                </a:solidFill>
                <a:latin typeface="Calibri" pitchFamily="34" charset="0"/>
                <a:cs typeface="Times New Roman" pitchFamily="18" charset="0"/>
              </a:rPr>
              <a:t>185 εκατ. ευρώ</a:t>
            </a:r>
            <a:r>
              <a:rPr lang="el-GR" sz="2800" dirty="0">
                <a:latin typeface="Calibri" pitchFamily="34" charset="0"/>
                <a:cs typeface="Times New Roman" pitchFamily="18" charset="0"/>
              </a:rPr>
              <a:t>.</a:t>
            </a:r>
          </a:p>
          <a:p>
            <a:pPr algn="just" eaLnBrk="1" fontAlgn="b" hangingPunct="1">
              <a:tabLst>
                <a:tab pos="269875" algn="l"/>
              </a:tabLst>
            </a:pPr>
            <a:r>
              <a:rPr lang="el-GR" sz="2800" dirty="0">
                <a:latin typeface="Calibri" pitchFamily="34" charset="0"/>
                <a:cs typeface="Times New Roman" pitchFamily="18" charset="0"/>
              </a:rPr>
              <a:t>Εκ των οποίων τα </a:t>
            </a:r>
            <a:r>
              <a:rPr lang="el-GR" sz="2800" b="1" i="1" dirty="0">
                <a:latin typeface="Calibri" pitchFamily="34" charset="0"/>
                <a:cs typeface="Times New Roman" pitchFamily="18" charset="0"/>
              </a:rPr>
              <a:t>87 εκατ. ευρώ </a:t>
            </a:r>
            <a:r>
              <a:rPr lang="el-GR" sz="2800" dirty="0">
                <a:latin typeface="Calibri" pitchFamily="34" charset="0"/>
                <a:cs typeface="Times New Roman" pitchFamily="18" charset="0"/>
              </a:rPr>
              <a:t>στον Νομό Λέσβου (ΠΕ Λέσβου – ΠΕ Λήμνου), τα </a:t>
            </a:r>
            <a:r>
              <a:rPr lang="el-GR" sz="2800" b="1" i="1" dirty="0">
                <a:latin typeface="Calibri" pitchFamily="34" charset="0"/>
                <a:cs typeface="Times New Roman" pitchFamily="18" charset="0"/>
              </a:rPr>
              <a:t>54 εκατ. ευρώ </a:t>
            </a:r>
            <a:r>
              <a:rPr lang="el-GR" sz="2800" dirty="0">
                <a:latin typeface="Calibri" pitchFamily="34" charset="0"/>
                <a:cs typeface="Times New Roman" pitchFamily="18" charset="0"/>
              </a:rPr>
              <a:t>στον Νομό Σάμου (ΠΕ Σάμου – ΠΕ Ικαρίας), τα </a:t>
            </a:r>
            <a:r>
              <a:rPr lang="el-GR" sz="2800" b="1" i="1" dirty="0">
                <a:latin typeface="Calibri" pitchFamily="34" charset="0"/>
                <a:cs typeface="Times New Roman" pitchFamily="18" charset="0"/>
              </a:rPr>
              <a:t>44 εκατ. ευρώ </a:t>
            </a:r>
            <a:r>
              <a:rPr lang="el-GR" sz="2800" dirty="0">
                <a:latin typeface="Calibri" pitchFamily="34" charset="0"/>
                <a:cs typeface="Times New Roman" pitchFamily="18" charset="0"/>
              </a:rPr>
              <a:t>στον Νομό Χίου.</a:t>
            </a:r>
          </a:p>
        </p:txBody>
      </p:sp>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4100"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a:solidFill>
                  <a:srgbClr val="002060"/>
                </a:solidFill>
                <a:latin typeface="Calibri" pitchFamily="34" charset="0"/>
              </a:rPr>
              <a:t>Επιστρεπτέα Προκαταβολή</a:t>
            </a:r>
            <a:endParaRPr lang="en-US" altLang="en-US" sz="3800" b="1">
              <a:solidFill>
                <a:srgbClr val="002060"/>
              </a:solidFill>
              <a:latin typeface="Calibri" pitchFamily="34" charset="0"/>
            </a:endParaRPr>
          </a:p>
        </p:txBody>
      </p:sp>
      <p:cxnSp>
        <p:nvCxnSpPr>
          <p:cNvPr id="26" name="Straight Connector 25"/>
          <p:cNvCxnSpPr/>
          <p:nvPr/>
        </p:nvCxnSpPr>
        <p:spPr>
          <a:xfrm>
            <a:off x="1295400" y="14097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029200" y="2105025"/>
            <a:ext cx="7543800" cy="46196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fontAlgn="auto" hangingPunct="1">
              <a:spcBef>
                <a:spcPts val="0"/>
              </a:spcBef>
              <a:spcAft>
                <a:spcPts val="0"/>
              </a:spcAft>
              <a:defRPr/>
            </a:pPr>
            <a:r>
              <a:rPr lang="el-GR" sz="2400" b="1" dirty="0">
                <a:effectLst>
                  <a:outerShdw blurRad="38100" dist="38100" dir="2700000" algn="tl">
                    <a:srgbClr val="000000">
                      <a:alpha val="43137"/>
                    </a:srgbClr>
                  </a:outerShdw>
                </a:effectLst>
              </a:rPr>
              <a:t>Συνολική Ενίσχυση (Κύκλοι 1- 6, εκατ. ευρώ)</a:t>
            </a:r>
          </a:p>
        </p:txBody>
      </p:sp>
      <p:sp>
        <p:nvSpPr>
          <p:cNvPr id="31" name="Rounded Rectangle 30"/>
          <p:cNvSpPr/>
          <p:nvPr/>
        </p:nvSpPr>
        <p:spPr>
          <a:xfrm>
            <a:off x="4267200" y="3086100"/>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sz="2600" b="1" dirty="0"/>
              <a:t>7.173</a:t>
            </a:r>
          </a:p>
        </p:txBody>
      </p:sp>
      <p:sp>
        <p:nvSpPr>
          <p:cNvPr id="32" name="Rounded Rectangle 31"/>
          <p:cNvSpPr/>
          <p:nvPr/>
        </p:nvSpPr>
        <p:spPr>
          <a:xfrm>
            <a:off x="10668000" y="3086100"/>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sz="2600" b="1" dirty="0"/>
              <a:t>2.824</a:t>
            </a:r>
          </a:p>
        </p:txBody>
      </p:sp>
      <p:sp>
        <p:nvSpPr>
          <p:cNvPr id="33" name="Rounded Rectangle 32"/>
          <p:cNvSpPr/>
          <p:nvPr/>
        </p:nvSpPr>
        <p:spPr>
          <a:xfrm>
            <a:off x="7467600" y="3086100"/>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sz="2600" b="1" dirty="0"/>
              <a:t>2.825</a:t>
            </a:r>
          </a:p>
        </p:txBody>
      </p:sp>
      <p:sp>
        <p:nvSpPr>
          <p:cNvPr id="35" name="Rounded Rectangle 34"/>
          <p:cNvSpPr/>
          <p:nvPr/>
        </p:nvSpPr>
        <p:spPr>
          <a:xfrm>
            <a:off x="13639800" y="3009900"/>
            <a:ext cx="1905000" cy="7620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sz="3000" b="1">
                <a:effectLst>
                  <a:outerShdw blurRad="38100" dist="38100" dir="2700000" algn="tl">
                    <a:srgbClr val="000000">
                      <a:alpha val="43137"/>
                    </a:srgbClr>
                  </a:outerShdw>
                </a:effectLst>
              </a:rPr>
              <a:t>12.822*</a:t>
            </a:r>
            <a:endParaRPr lang="el-GR" sz="3000" b="1" dirty="0">
              <a:effectLst>
                <a:outerShdw blurRad="38100" dist="38100" dir="2700000" algn="tl">
                  <a:srgbClr val="000000">
                    <a:alpha val="43137"/>
                  </a:srgbClr>
                </a:outerShdw>
              </a:effectLst>
            </a:endParaRPr>
          </a:p>
        </p:txBody>
      </p:sp>
      <p:sp>
        <p:nvSpPr>
          <p:cNvPr id="37" name="TextBox 36"/>
          <p:cNvSpPr txBox="1"/>
          <p:nvPr/>
        </p:nvSpPr>
        <p:spPr>
          <a:xfrm>
            <a:off x="13716000" y="9410700"/>
            <a:ext cx="1968552" cy="369332"/>
          </a:xfrm>
          <a:prstGeom prst="rect">
            <a:avLst/>
          </a:prstGeom>
          <a:solidFill>
            <a:schemeClr val="accent2">
              <a:lumMod val="75000"/>
            </a:schemeClr>
          </a:solidFill>
        </p:spPr>
        <p:txBody>
          <a:bodyPr wrap="none">
            <a:spAutoFit/>
          </a:bodyPr>
          <a:lstStyle/>
          <a:p>
            <a:pPr eaLnBrk="1" fontAlgn="auto" hangingPunct="1">
              <a:spcBef>
                <a:spcPts val="0"/>
              </a:spcBef>
              <a:spcAft>
                <a:spcPts val="0"/>
              </a:spcAft>
              <a:defRPr/>
            </a:pPr>
            <a:r>
              <a:rPr lang="el-GR" i="1" dirty="0">
                <a:solidFill>
                  <a:schemeClr val="bg1"/>
                </a:solidFill>
                <a:latin typeface="+mn-lt"/>
                <a:cs typeface="+mn-cs"/>
              </a:rPr>
              <a:t>*</a:t>
            </a:r>
            <a:r>
              <a:rPr lang="el-GR" i="1" dirty="0" smtClean="0">
                <a:solidFill>
                  <a:schemeClr val="bg1"/>
                </a:solidFill>
                <a:latin typeface="+mn-lt"/>
                <a:cs typeface="+mn-cs"/>
              </a:rPr>
              <a:t>Μοναδιαίοι ΑΦΜ</a:t>
            </a:r>
            <a:endParaRPr lang="el-GR" i="1" dirty="0">
              <a:solidFill>
                <a:schemeClr val="bg1"/>
              </a:solidFill>
              <a:latin typeface="+mn-lt"/>
              <a:cs typeface="+mn-cs"/>
            </a:endParaRPr>
          </a:p>
        </p:txBody>
      </p:sp>
      <p:sp>
        <p:nvSpPr>
          <p:cNvPr id="38" name="Rectangle 37"/>
          <p:cNvSpPr/>
          <p:nvPr/>
        </p:nvSpPr>
        <p:spPr>
          <a:xfrm>
            <a:off x="304800" y="3086100"/>
            <a:ext cx="2514600" cy="685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sz="2400" b="1" dirty="0">
                <a:effectLst>
                  <a:outerShdw blurRad="38100" dist="38100" dir="2700000" algn="tl">
                    <a:srgbClr val="000000">
                      <a:alpha val="43137"/>
                    </a:srgbClr>
                  </a:outerShdw>
                </a:effectLst>
              </a:rPr>
              <a:t>Αριθμός ωφελουμένων</a:t>
            </a:r>
          </a:p>
        </p:txBody>
      </p:sp>
      <p:pic>
        <p:nvPicPr>
          <p:cNvPr id="15"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graphicFrame>
        <p:nvGraphicFramePr>
          <p:cNvPr id="13" name="12 - Γράφημα">
            <a:extLst>
              <a:ext uri="{FF2B5EF4-FFF2-40B4-BE49-F238E27FC236}">
                <a16:creationId xmlns="" xmlns:a16="http://schemas.microsoft.com/office/drawing/2014/main" id="{00000000-0008-0000-0000-000002000000}"/>
              </a:ext>
            </a:extLst>
          </p:cNvPr>
          <p:cNvGraphicFramePr/>
          <p:nvPr/>
        </p:nvGraphicFramePr>
        <p:xfrm>
          <a:off x="3048000" y="4152900"/>
          <a:ext cx="13563600" cy="47301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5124"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a:solidFill>
                  <a:srgbClr val="002060"/>
                </a:solidFill>
                <a:latin typeface="Calibri" pitchFamily="34" charset="0"/>
              </a:rPr>
              <a:t>Επιστρεπτέα Προκαταβολή</a:t>
            </a:r>
            <a:endParaRPr lang="en-US" altLang="en-US" sz="3800" b="1">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Πίνακας 8">
            <a:extLst>
              <a:ext uri="{FF2B5EF4-FFF2-40B4-BE49-F238E27FC236}">
                <a16:creationId xmlns="" xmlns:a16="http://schemas.microsoft.com/office/drawing/2014/main" id="{623E632D-6AE4-4A2F-A876-68942A1E21A4}"/>
              </a:ext>
            </a:extLst>
          </p:cNvPr>
          <p:cNvGraphicFramePr>
            <a:graphicFrameLocks noGrp="1"/>
          </p:cNvGraphicFramePr>
          <p:nvPr>
            <p:extLst>
              <p:ext uri="{D42A27DB-BD31-4B8C-83A1-F6EECF244321}">
                <p14:modId xmlns="" xmlns:p14="http://schemas.microsoft.com/office/powerpoint/2010/main" val="2163084203"/>
              </p:ext>
            </p:extLst>
          </p:nvPr>
        </p:nvGraphicFramePr>
        <p:xfrm>
          <a:off x="1447801" y="2171700"/>
          <a:ext cx="15462719" cy="5714992"/>
        </p:xfrm>
        <a:graphic>
          <a:graphicData uri="http://schemas.openxmlformats.org/drawingml/2006/table">
            <a:tbl>
              <a:tblPr/>
              <a:tblGrid>
                <a:gridCol w="1899796">
                  <a:extLst>
                    <a:ext uri="{9D8B030D-6E8A-4147-A177-3AD203B41FA5}">
                      <a16:colId xmlns="" xmlns:a16="http://schemas.microsoft.com/office/drawing/2014/main" val="1276760426"/>
                    </a:ext>
                  </a:extLst>
                </a:gridCol>
                <a:gridCol w="934660">
                  <a:extLst>
                    <a:ext uri="{9D8B030D-6E8A-4147-A177-3AD203B41FA5}">
                      <a16:colId xmlns="" xmlns:a16="http://schemas.microsoft.com/office/drawing/2014/main" val="428707359"/>
                    </a:ext>
                  </a:extLst>
                </a:gridCol>
                <a:gridCol w="1097915">
                  <a:extLst>
                    <a:ext uri="{9D8B030D-6E8A-4147-A177-3AD203B41FA5}">
                      <a16:colId xmlns="" xmlns:a16="http://schemas.microsoft.com/office/drawing/2014/main" val="3282072927"/>
                    </a:ext>
                  </a:extLst>
                </a:gridCol>
                <a:gridCol w="908137">
                  <a:extLst>
                    <a:ext uri="{9D8B030D-6E8A-4147-A177-3AD203B41FA5}">
                      <a16:colId xmlns="" xmlns:a16="http://schemas.microsoft.com/office/drawing/2014/main" val="3766792918"/>
                    </a:ext>
                  </a:extLst>
                </a:gridCol>
                <a:gridCol w="990301">
                  <a:extLst>
                    <a:ext uri="{9D8B030D-6E8A-4147-A177-3AD203B41FA5}">
                      <a16:colId xmlns="" xmlns:a16="http://schemas.microsoft.com/office/drawing/2014/main" val="2041773007"/>
                    </a:ext>
                  </a:extLst>
                </a:gridCol>
                <a:gridCol w="908137">
                  <a:extLst>
                    <a:ext uri="{9D8B030D-6E8A-4147-A177-3AD203B41FA5}">
                      <a16:colId xmlns="" xmlns:a16="http://schemas.microsoft.com/office/drawing/2014/main" val="4277984180"/>
                    </a:ext>
                  </a:extLst>
                </a:gridCol>
                <a:gridCol w="951053">
                  <a:extLst>
                    <a:ext uri="{9D8B030D-6E8A-4147-A177-3AD203B41FA5}">
                      <a16:colId xmlns="" xmlns:a16="http://schemas.microsoft.com/office/drawing/2014/main" val="2704459530"/>
                    </a:ext>
                  </a:extLst>
                </a:gridCol>
                <a:gridCol w="908137">
                  <a:extLst>
                    <a:ext uri="{9D8B030D-6E8A-4147-A177-3AD203B41FA5}">
                      <a16:colId xmlns="" xmlns:a16="http://schemas.microsoft.com/office/drawing/2014/main" val="1061972194"/>
                    </a:ext>
                  </a:extLst>
                </a:gridCol>
                <a:gridCol w="1079785">
                  <a:extLst>
                    <a:ext uri="{9D8B030D-6E8A-4147-A177-3AD203B41FA5}">
                      <a16:colId xmlns="" xmlns:a16="http://schemas.microsoft.com/office/drawing/2014/main" val="3074632905"/>
                    </a:ext>
                  </a:extLst>
                </a:gridCol>
                <a:gridCol w="908137">
                  <a:extLst>
                    <a:ext uri="{9D8B030D-6E8A-4147-A177-3AD203B41FA5}">
                      <a16:colId xmlns="" xmlns:a16="http://schemas.microsoft.com/office/drawing/2014/main" val="3297784022"/>
                    </a:ext>
                  </a:extLst>
                </a:gridCol>
                <a:gridCol w="1079785">
                  <a:extLst>
                    <a:ext uri="{9D8B030D-6E8A-4147-A177-3AD203B41FA5}">
                      <a16:colId xmlns="" xmlns:a16="http://schemas.microsoft.com/office/drawing/2014/main" val="2962358452"/>
                    </a:ext>
                  </a:extLst>
                </a:gridCol>
                <a:gridCol w="908137">
                  <a:extLst>
                    <a:ext uri="{9D8B030D-6E8A-4147-A177-3AD203B41FA5}">
                      <a16:colId xmlns="" xmlns:a16="http://schemas.microsoft.com/office/drawing/2014/main" val="2498603973"/>
                    </a:ext>
                  </a:extLst>
                </a:gridCol>
                <a:gridCol w="990301">
                  <a:extLst>
                    <a:ext uri="{9D8B030D-6E8A-4147-A177-3AD203B41FA5}">
                      <a16:colId xmlns="" xmlns:a16="http://schemas.microsoft.com/office/drawing/2014/main" val="3628524797"/>
                    </a:ext>
                  </a:extLst>
                </a:gridCol>
                <a:gridCol w="908137">
                  <a:extLst>
                    <a:ext uri="{9D8B030D-6E8A-4147-A177-3AD203B41FA5}">
                      <a16:colId xmlns="" xmlns:a16="http://schemas.microsoft.com/office/drawing/2014/main" val="3296822913"/>
                    </a:ext>
                  </a:extLst>
                </a:gridCol>
                <a:gridCol w="990301">
                  <a:extLst>
                    <a:ext uri="{9D8B030D-6E8A-4147-A177-3AD203B41FA5}">
                      <a16:colId xmlns="" xmlns:a16="http://schemas.microsoft.com/office/drawing/2014/main" val="3518023652"/>
                    </a:ext>
                  </a:extLst>
                </a:gridCol>
              </a:tblGrid>
              <a:tr h="1983187">
                <a:tc rowSpan="2">
                  <a:txBody>
                    <a:bodyPr/>
                    <a:lstStyle/>
                    <a:p>
                      <a:pPr algn="ctr" fontAlgn="ctr"/>
                      <a:r>
                        <a:rPr lang="el-GR" sz="1500" b="1" i="0" u="none" strike="noStrike" dirty="0">
                          <a:solidFill>
                            <a:srgbClr val="000000"/>
                          </a:solidFill>
                          <a:effectLst/>
                          <a:latin typeface="Calibri" panose="020F0502020204030204" pitchFamily="34" charset="0"/>
                        </a:rPr>
                        <a:t>ΝΟΜΟΣ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l-GR" sz="1500" b="1" i="0" u="none" strike="noStrike">
                          <a:solidFill>
                            <a:srgbClr val="000000"/>
                          </a:solidFill>
                          <a:effectLst/>
                          <a:latin typeface="Calibri" panose="020F0502020204030204" pitchFamily="34" charset="0"/>
                        </a:rPr>
                        <a:t>Σ Υ Ν Ο Λ 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dirty="0">
                          <a:solidFill>
                            <a:srgbClr val="000000"/>
                          </a:solidFill>
                          <a:effectLst/>
                          <a:latin typeface="Calibri" panose="020F0502020204030204" pitchFamily="34" charset="0"/>
                        </a:rPr>
                        <a:t>ΕΠΙΣΤΡΕΠΤΕΑ</a:t>
                      </a:r>
                      <a:br>
                        <a:rPr lang="el-GR" sz="1500" b="1" i="0" u="none" strike="noStrike" dirty="0">
                          <a:solidFill>
                            <a:srgbClr val="000000"/>
                          </a:solidFill>
                          <a:effectLst/>
                          <a:latin typeface="Calibri" panose="020F0502020204030204" pitchFamily="34" charset="0"/>
                        </a:rPr>
                      </a:br>
                      <a:r>
                        <a:rPr lang="el-GR" sz="1500" b="1" i="0" u="none" strike="noStrike" dirty="0">
                          <a:solidFill>
                            <a:srgbClr val="000000"/>
                          </a:solidFill>
                          <a:effectLst/>
                          <a:latin typeface="Calibri" panose="020F0502020204030204" pitchFamily="34" charset="0"/>
                        </a:rPr>
                        <a:t>ΠΡΟΚΑΤΑΒΟΛΗ</a:t>
                      </a:r>
                      <a:br>
                        <a:rPr lang="el-GR" sz="1500" b="1" i="0" u="none" strike="noStrike" dirty="0">
                          <a:solidFill>
                            <a:srgbClr val="000000"/>
                          </a:solidFill>
                          <a:effectLst/>
                          <a:latin typeface="Calibri" panose="020F0502020204030204" pitchFamily="34" charset="0"/>
                        </a:rPr>
                      </a:br>
                      <a:r>
                        <a:rPr lang="el-GR" sz="1500" b="1"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a:solidFill>
                            <a:srgbClr val="000000"/>
                          </a:solidFill>
                          <a:effectLst/>
                          <a:latin typeface="Calibri" panose="020F0502020204030204" pitchFamily="34" charset="0"/>
                        </a:rPr>
                        <a:t>ΕΠΙΣΤΡΕΠΤΕΑ</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ΠΡΟΚΑΤΑΒΟΛΗ</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a:solidFill>
                            <a:srgbClr val="000000"/>
                          </a:solidFill>
                          <a:effectLst/>
                          <a:latin typeface="Calibri" panose="020F0502020204030204" pitchFamily="34" charset="0"/>
                        </a:rPr>
                        <a:t>ΕΠΙΣΤΡΕΠΤΕΑ</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ΠΡΟΚΑΤΑΒΟΛΗ</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a:solidFill>
                            <a:srgbClr val="000000"/>
                          </a:solidFill>
                          <a:effectLst/>
                          <a:latin typeface="Calibri" panose="020F0502020204030204" pitchFamily="34" charset="0"/>
                        </a:rPr>
                        <a:t>ΕΠΙΣΤΡΕΠΤΕΑ</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ΠΡΟΚΑΤΑΒΟΛΗ</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a:solidFill>
                            <a:srgbClr val="000000"/>
                          </a:solidFill>
                          <a:effectLst/>
                          <a:latin typeface="Calibri" panose="020F0502020204030204" pitchFamily="34" charset="0"/>
                        </a:rPr>
                        <a:t>ΕΠΙΣΤΡΕΠΤΕΑ</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ΠΡΟΚΑΤΑΒΟΛΗ</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tc gridSpan="2">
                  <a:txBody>
                    <a:bodyPr/>
                    <a:lstStyle/>
                    <a:p>
                      <a:pPr algn="ctr" fontAlgn="ctr"/>
                      <a:r>
                        <a:rPr lang="el-GR" sz="1500" b="1" i="0" u="none" strike="noStrike">
                          <a:solidFill>
                            <a:srgbClr val="000000"/>
                          </a:solidFill>
                          <a:effectLst/>
                          <a:latin typeface="Calibri" panose="020F0502020204030204" pitchFamily="34" charset="0"/>
                        </a:rPr>
                        <a:t>ΕΠΙΣΤΡΕΠΤΕΑ</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ΠΡΟΚΑΤΑΒΟΛΗ</a:t>
                      </a:r>
                      <a:br>
                        <a:rPr lang="el-GR" sz="1500" b="1" i="0" u="none" strike="noStrike">
                          <a:solidFill>
                            <a:srgbClr val="000000"/>
                          </a:solidFill>
                          <a:effectLst/>
                          <a:latin typeface="Calibri" panose="020F0502020204030204" pitchFamily="34" charset="0"/>
                        </a:rPr>
                      </a:br>
                      <a:r>
                        <a:rPr lang="el-GR" sz="1500" b="1" i="0" u="none" strike="noStrike">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el-GR"/>
                    </a:p>
                  </a:txBody>
                  <a:tcPr/>
                </a:tc>
                <a:extLst>
                  <a:ext uri="{0D108BD9-81ED-4DB2-BD59-A6C34878D82A}">
                    <a16:rowId xmlns="" xmlns:a16="http://schemas.microsoft.com/office/drawing/2014/main" val="3867377630"/>
                  </a:ext>
                </a:extLst>
              </a:tr>
              <a:tr h="619907">
                <a:tc vMerge="1">
                  <a:txBody>
                    <a:bodyPr/>
                    <a:lstStyle/>
                    <a:p>
                      <a:endParaRPr lang="el-GR"/>
                    </a:p>
                  </a:txBody>
                  <a:tcPr/>
                </a:tc>
                <a:tc>
                  <a:txBody>
                    <a:bodyPr/>
                    <a:lstStyle/>
                    <a:p>
                      <a:pPr algn="ctr" fontAlgn="ctr"/>
                      <a:r>
                        <a:rPr lang="el-GR" sz="1500" b="1" i="0" u="none" strike="noStrike">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dirty="0">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dirty="0">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dirty="0">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dirty="0">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ΠΛΗΘΟΣ</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l-GR" sz="1500" b="1" i="0" u="none" strike="noStrike">
                          <a:solidFill>
                            <a:srgbClr val="000000"/>
                          </a:solidFill>
                          <a:effectLst/>
                          <a:latin typeface="Calibri" panose="020F0502020204030204" pitchFamily="34" charset="0"/>
                        </a:rPr>
                        <a:t>ΠΟΣΟ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917331576"/>
                  </a:ext>
                </a:extLst>
              </a:tr>
              <a:tr h="667461">
                <a:tc>
                  <a:txBody>
                    <a:bodyPr/>
                    <a:lstStyle/>
                    <a:p>
                      <a:pPr algn="ctr" fontAlgn="b"/>
                      <a:r>
                        <a:rPr lang="el-GR" sz="1500" b="1" i="0" u="none" strike="noStrike" dirty="0">
                          <a:solidFill>
                            <a:srgbClr val="000000"/>
                          </a:solidFill>
                          <a:latin typeface="+mn-lt"/>
                        </a:rPr>
                        <a:t>ΛΕΣΒΟΥ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7.173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46.358.178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383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2.737.062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704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5.000.122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814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7.790.036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5.859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17.130.141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4.732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10.368.809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2.753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3.332.009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 xmlns:a16="http://schemas.microsoft.com/office/drawing/2014/main" val="2760545487"/>
                  </a:ext>
                </a:extLst>
              </a:tr>
              <a:tr h="619907">
                <a:tc>
                  <a:txBody>
                    <a:bodyPr/>
                    <a:lstStyle/>
                    <a:p>
                      <a:pPr algn="ctr" fontAlgn="b"/>
                      <a:r>
                        <a:rPr lang="el-GR" sz="1500" b="1" i="0" u="none" strike="noStrike" dirty="0">
                          <a:solidFill>
                            <a:srgbClr val="000000"/>
                          </a:solidFill>
                          <a:latin typeface="+mn-lt"/>
                        </a:rPr>
                        <a:t>ΣΑΜΟΥ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2.825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36.568.816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1.981.713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616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5.741.589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892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10.972.424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2.402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12.136.046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1.944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4.507.626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1.087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1.229.418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 xmlns:a16="http://schemas.microsoft.com/office/drawing/2014/main" val="1443031761"/>
                  </a:ext>
                </a:extLst>
              </a:tr>
              <a:tr h="608176">
                <a:tc>
                  <a:txBody>
                    <a:bodyPr/>
                    <a:lstStyle/>
                    <a:p>
                      <a:pPr algn="ctr" fontAlgn="b"/>
                      <a:r>
                        <a:rPr lang="el-GR" sz="1500" b="1" i="0" u="none" strike="noStrike" dirty="0">
                          <a:solidFill>
                            <a:srgbClr val="000000"/>
                          </a:solidFill>
                          <a:latin typeface="+mn-lt"/>
                        </a:rPr>
                        <a:t>ΧΙΟΥ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2.824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19.363.122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201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1.465.567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2.018.765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2.113.327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2.300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8.066.617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1.879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4.103.857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1.338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l-GR" sz="1600" b="1" i="0" u="none" strike="noStrike">
                          <a:solidFill>
                            <a:srgbClr val="000000"/>
                          </a:solidFill>
                          <a:effectLst/>
                          <a:latin typeface="Calibri" panose="020F0502020204030204" pitchFamily="34" charset="0"/>
                        </a:rPr>
                        <a:t>1.594.990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 xmlns:a16="http://schemas.microsoft.com/office/drawing/2014/main" val="1836453907"/>
                  </a:ext>
                </a:extLst>
              </a:tr>
              <a:tr h="1216354">
                <a:tc>
                  <a:txBody>
                    <a:bodyPr/>
                    <a:lstStyle/>
                    <a:p>
                      <a:pPr algn="ctr" fontAlgn="ctr"/>
                      <a:r>
                        <a:rPr lang="el-GR" sz="1500" b="1" i="0" u="none" strike="noStrike" dirty="0">
                          <a:solidFill>
                            <a:srgbClr val="000000"/>
                          </a:solidFill>
                          <a:latin typeface="+mn-lt"/>
                        </a:rPr>
                        <a:t>ΠΕΡΙΦΕΡΕΙΑ</a:t>
                      </a:r>
                    </a:p>
                    <a:p>
                      <a:pPr algn="ctr" fontAlgn="ctr"/>
                      <a:r>
                        <a:rPr lang="el-GR" sz="1500" b="1" i="0" u="none" strike="noStrike" dirty="0">
                          <a:solidFill>
                            <a:srgbClr val="000000"/>
                          </a:solidFill>
                          <a:latin typeface="+mn-lt"/>
                        </a:rPr>
                        <a:t> ΒΟΡΕΙΟΥ ΑΙΓΑΙΟΥ</a:t>
                      </a:r>
                      <a:r>
                        <a:rPr lang="el-GR" sz="1500" b="1" i="0" u="none" strike="noStrike" baseline="0" dirty="0">
                          <a:solidFill>
                            <a:srgbClr val="000000"/>
                          </a:solidFill>
                          <a:latin typeface="+mn-lt"/>
                        </a:rPr>
                        <a:t> </a:t>
                      </a:r>
                      <a:endParaRPr lang="el-GR" sz="1500" b="1" i="0" u="none" strike="noStrike" dirty="0">
                        <a:solidFill>
                          <a:schemeClr val="tx1"/>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12.822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102.290.116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832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6.184.341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1.560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12.760.476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1.924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20.875.787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10.561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37.332.803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8.555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18.980.292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a:solidFill>
                            <a:srgbClr val="000000"/>
                          </a:solidFill>
                          <a:effectLst/>
                          <a:latin typeface="Calibri" panose="020F0502020204030204" pitchFamily="34" charset="0"/>
                        </a:rPr>
                        <a:t>5.178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l-GR" sz="1600" b="1" i="0" u="none" strike="noStrike" dirty="0">
                          <a:solidFill>
                            <a:srgbClr val="000000"/>
                          </a:solidFill>
                          <a:effectLst/>
                          <a:latin typeface="Calibri" panose="020F0502020204030204" pitchFamily="34" charset="0"/>
                        </a:rPr>
                        <a:t>6.156.417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 xmlns:a16="http://schemas.microsoft.com/office/drawing/2014/main" val="3129449175"/>
                  </a:ext>
                </a:extLst>
              </a:tr>
            </a:tbl>
          </a:graphicData>
        </a:graphic>
      </p:graphicFrame>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6148"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a:solidFill>
                  <a:srgbClr val="002060"/>
                </a:solidFill>
                <a:latin typeface="Calibri" pitchFamily="34" charset="0"/>
              </a:rPr>
              <a:t>Αποζημίωση Ειδικού Σκοπού σε Επιχειρήσεις </a:t>
            </a: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7" name="6 - Πίνακας"/>
          <p:cNvGraphicFramePr>
            <a:graphicFrameLocks noGrp="1"/>
          </p:cNvGraphicFramePr>
          <p:nvPr>
            <p:extLst>
              <p:ext uri="{D42A27DB-BD31-4B8C-83A1-F6EECF244321}">
                <p14:modId xmlns="" xmlns:p14="http://schemas.microsoft.com/office/powerpoint/2010/main" val="2741947432"/>
              </p:ext>
            </p:extLst>
          </p:nvPr>
        </p:nvGraphicFramePr>
        <p:xfrm>
          <a:off x="1524000" y="1943100"/>
          <a:ext cx="15239999" cy="4853567"/>
        </p:xfrm>
        <a:graphic>
          <a:graphicData uri="http://schemas.openxmlformats.org/drawingml/2006/table">
            <a:tbl>
              <a:tblPr/>
              <a:tblGrid>
                <a:gridCol w="3057255">
                  <a:extLst>
                    <a:ext uri="{9D8B030D-6E8A-4147-A177-3AD203B41FA5}">
                      <a16:colId xmlns="" xmlns:a16="http://schemas.microsoft.com/office/drawing/2014/main" val="20000"/>
                    </a:ext>
                  </a:extLst>
                </a:gridCol>
                <a:gridCol w="2733945">
                  <a:extLst>
                    <a:ext uri="{9D8B030D-6E8A-4147-A177-3AD203B41FA5}">
                      <a16:colId xmlns="" xmlns:a16="http://schemas.microsoft.com/office/drawing/2014/main" val="20001"/>
                    </a:ext>
                  </a:extLst>
                </a:gridCol>
                <a:gridCol w="1248213">
                  <a:extLst>
                    <a:ext uri="{9D8B030D-6E8A-4147-A177-3AD203B41FA5}">
                      <a16:colId xmlns="" xmlns:a16="http://schemas.microsoft.com/office/drawing/2014/main" val="20002"/>
                    </a:ext>
                  </a:extLst>
                </a:gridCol>
                <a:gridCol w="1494987">
                  <a:extLst>
                    <a:ext uri="{9D8B030D-6E8A-4147-A177-3AD203B41FA5}">
                      <a16:colId xmlns="" xmlns:a16="http://schemas.microsoft.com/office/drawing/2014/main" val="20003"/>
                    </a:ext>
                  </a:extLst>
                </a:gridCol>
                <a:gridCol w="1101856">
                  <a:extLst>
                    <a:ext uri="{9D8B030D-6E8A-4147-A177-3AD203B41FA5}">
                      <a16:colId xmlns="" xmlns:a16="http://schemas.microsoft.com/office/drawing/2014/main" val="20004"/>
                    </a:ext>
                  </a:extLst>
                </a:gridCol>
                <a:gridCol w="1412744">
                  <a:extLst>
                    <a:ext uri="{9D8B030D-6E8A-4147-A177-3AD203B41FA5}">
                      <a16:colId xmlns="" xmlns:a16="http://schemas.microsoft.com/office/drawing/2014/main" val="20005"/>
                    </a:ext>
                  </a:extLst>
                </a:gridCol>
                <a:gridCol w="998500">
                  <a:extLst>
                    <a:ext uri="{9D8B030D-6E8A-4147-A177-3AD203B41FA5}">
                      <a16:colId xmlns="" xmlns:a16="http://schemas.microsoft.com/office/drawing/2014/main" val="20006"/>
                    </a:ext>
                  </a:extLst>
                </a:gridCol>
                <a:gridCol w="1083629">
                  <a:extLst>
                    <a:ext uri="{9D8B030D-6E8A-4147-A177-3AD203B41FA5}">
                      <a16:colId xmlns="" xmlns:a16="http://schemas.microsoft.com/office/drawing/2014/main" val="20007"/>
                    </a:ext>
                  </a:extLst>
                </a:gridCol>
                <a:gridCol w="881596">
                  <a:extLst>
                    <a:ext uri="{9D8B030D-6E8A-4147-A177-3AD203B41FA5}">
                      <a16:colId xmlns="" xmlns:a16="http://schemas.microsoft.com/office/drawing/2014/main" val="20008"/>
                    </a:ext>
                  </a:extLst>
                </a:gridCol>
                <a:gridCol w="1227274">
                  <a:extLst>
                    <a:ext uri="{9D8B030D-6E8A-4147-A177-3AD203B41FA5}">
                      <a16:colId xmlns="" xmlns:a16="http://schemas.microsoft.com/office/drawing/2014/main" val="20009"/>
                    </a:ext>
                  </a:extLst>
                </a:gridCol>
              </a:tblGrid>
              <a:tr h="1730631">
                <a:tc rowSpan="2">
                  <a:txBody>
                    <a:bodyPr/>
                    <a:lstStyle/>
                    <a:p>
                      <a:pPr algn="ctr" fontAlgn="ctr"/>
                      <a:r>
                        <a:rPr lang="el-GR" sz="1800" b="1" i="0" u="none" strike="noStrike" dirty="0">
                          <a:solidFill>
                            <a:srgbClr val="000000"/>
                          </a:solidFill>
                          <a:latin typeface="Calibri"/>
                        </a:rPr>
                        <a:t>ΝΟΜΟΣ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1" i="0" u="none" strike="noStrike" kern="1200" dirty="0">
                          <a:solidFill>
                            <a:srgbClr val="000000"/>
                          </a:solidFill>
                          <a:latin typeface="+mn-lt"/>
                          <a:ea typeface="+mn-ea"/>
                          <a:cs typeface="+mn-cs"/>
                        </a:rPr>
                        <a:t>ΣΥΝΟΛΟ </a:t>
                      </a:r>
                    </a:p>
                    <a:p>
                      <a:pPr algn="ctr" fontAlgn="ctr"/>
                      <a:r>
                        <a:rPr lang="el-GR" sz="1800" b="1" i="0" u="none" strike="noStrike" kern="1200" dirty="0">
                          <a:solidFill>
                            <a:srgbClr val="000000"/>
                          </a:solidFill>
                          <a:latin typeface="+mn-lt"/>
                          <a:ea typeface="+mn-ea"/>
                          <a:cs typeface="+mn-cs"/>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fontAlgn="ctr"/>
                      <a:r>
                        <a:rPr lang="el-GR" sz="1800" b="0" i="0" u="none" strike="noStrike" kern="1200" dirty="0">
                          <a:solidFill>
                            <a:srgbClr val="000000"/>
                          </a:solidFill>
                          <a:latin typeface="+mn-lt"/>
                          <a:ea typeface="+mn-ea"/>
                          <a:cs typeface="+mn-cs"/>
                        </a:rPr>
                        <a:t>ΑΠΟΖΗΜΙΩΣΗ</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ΕΙΔΙΚΟΥ ΣΚΟΠΟΥ</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l-GR"/>
                    </a:p>
                  </a:txBody>
                  <a:tcPr/>
                </a:tc>
                <a:tc gridSpan="2">
                  <a:txBody>
                    <a:bodyPr/>
                    <a:lstStyle/>
                    <a:p>
                      <a:pPr algn="ctr" fontAlgn="ctr"/>
                      <a:r>
                        <a:rPr lang="el-GR" sz="1800" b="0" i="0" u="none" strike="noStrike" kern="1200" dirty="0">
                          <a:solidFill>
                            <a:srgbClr val="000000"/>
                          </a:solidFill>
                          <a:latin typeface="+mn-lt"/>
                          <a:ea typeface="+mn-ea"/>
                          <a:cs typeface="+mn-cs"/>
                        </a:rPr>
                        <a:t>ΑΠΟΖΗΜΙΩΣΗ</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ΕΙΔΙΚΟΥ ΣΚΟΠΟΥ</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l-GR"/>
                    </a:p>
                  </a:txBody>
                  <a:tcPr/>
                </a:tc>
                <a:tc gridSpan="2">
                  <a:txBody>
                    <a:bodyPr/>
                    <a:lstStyle/>
                    <a:p>
                      <a:pPr algn="ctr" fontAlgn="ctr"/>
                      <a:r>
                        <a:rPr lang="el-GR" sz="1800" b="0" i="0" u="none" strike="noStrike" kern="1200" dirty="0">
                          <a:solidFill>
                            <a:srgbClr val="000000"/>
                          </a:solidFill>
                          <a:latin typeface="+mn-lt"/>
                          <a:ea typeface="+mn-ea"/>
                          <a:cs typeface="+mn-cs"/>
                        </a:rPr>
                        <a:t>ΑΠΟΖΗΜΙΩΣΗ</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ΕΙΔΙΚΟΥ ΣΚΟΠΟΥ</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l-GR"/>
                    </a:p>
                  </a:txBody>
                  <a:tcPr/>
                </a:tc>
                <a:tc gridSpan="2">
                  <a:txBody>
                    <a:bodyPr/>
                    <a:lstStyle/>
                    <a:p>
                      <a:pPr algn="ctr" fontAlgn="ctr"/>
                      <a:r>
                        <a:rPr lang="el-GR" sz="1800" b="0" i="0" u="none" strike="noStrike" kern="1200" dirty="0">
                          <a:solidFill>
                            <a:srgbClr val="000000"/>
                          </a:solidFill>
                          <a:latin typeface="+mn-lt"/>
                          <a:ea typeface="+mn-ea"/>
                          <a:cs typeface="+mn-cs"/>
                        </a:rPr>
                        <a:t>ΑΠΟΖΗΜΙΩΣΗ</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ΕΙΔΙΚΟΥ ΣΚΟΠΟΥ</a:t>
                      </a:r>
                      <a:br>
                        <a:rPr lang="el-GR" sz="1800" b="0" i="0" u="none" strike="noStrike" kern="1200" dirty="0">
                          <a:solidFill>
                            <a:srgbClr val="000000"/>
                          </a:solidFill>
                          <a:latin typeface="+mn-lt"/>
                          <a:ea typeface="+mn-ea"/>
                          <a:cs typeface="+mn-cs"/>
                        </a:rPr>
                      </a:br>
                      <a:r>
                        <a:rPr lang="el-GR" sz="1800" b="0" i="0" u="none" strike="noStrike" kern="1200" dirty="0">
                          <a:solidFill>
                            <a:srgbClr val="000000"/>
                          </a:solidFill>
                          <a:latin typeface="+mn-lt"/>
                          <a:ea typeface="+mn-ea"/>
                          <a:cs typeface="+mn-cs"/>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l-GR"/>
                    </a:p>
                  </a:txBody>
                  <a:tcPr/>
                </a:tc>
                <a:extLst>
                  <a:ext uri="{0D108BD9-81ED-4DB2-BD59-A6C34878D82A}">
                    <a16:rowId xmlns="" xmlns:a16="http://schemas.microsoft.com/office/drawing/2014/main" val="10000"/>
                  </a:ext>
                </a:extLst>
              </a:tr>
              <a:tr h="490346">
                <a:tc vMerge="1">
                  <a:txBody>
                    <a:bodyPr/>
                    <a:lstStyle/>
                    <a:p>
                      <a:endParaRPr lang="el-GR"/>
                    </a:p>
                  </a:txBody>
                  <a:tcPr/>
                </a:tc>
                <a:tc>
                  <a:txBody>
                    <a:bodyPr/>
                    <a:lstStyle/>
                    <a:p>
                      <a:pPr algn="ctr" fontAlgn="ctr"/>
                      <a:r>
                        <a:rPr lang="el-GR" sz="1800" b="1" i="0" u="none" strike="noStrike" dirty="0">
                          <a:solidFill>
                            <a:srgbClr val="000000"/>
                          </a:solidFill>
                          <a:latin typeface="Calibri"/>
                        </a:rPr>
                        <a:t> ΣΥΝΟΛΟ</a:t>
                      </a:r>
                    </a:p>
                  </a:txBody>
                  <a:tcPr marL="9525" marR="9525" marT="9525" marB="0" anchor="ctr">
                    <a:lnT w="6350" cap="flat" cmpd="sng" algn="ctr">
                      <a:solidFill>
                        <a:srgbClr val="000000"/>
                      </a:solidFill>
                      <a:prstDash val="solid"/>
                      <a:round/>
                      <a:headEnd type="none" w="med" len="med"/>
                      <a:tailEnd type="none" w="med" len="med"/>
                    </a:lnT>
                    <a:solidFill>
                      <a:schemeClr val="bg1">
                        <a:lumMod val="95000"/>
                      </a:schemeClr>
                    </a:solidFill>
                  </a:tcPr>
                </a:tc>
                <a:tc>
                  <a:txBody>
                    <a:bodyPr/>
                    <a:lstStyle/>
                    <a:p>
                      <a:pPr algn="ctr" fontAlgn="ctr"/>
                      <a:r>
                        <a:rPr lang="el-GR" sz="1800" b="0" i="0" u="none" strike="noStrike" dirty="0">
                          <a:solidFill>
                            <a:srgbClr val="000000"/>
                          </a:solidFill>
                          <a:latin typeface="Calibri"/>
                        </a:rPr>
                        <a:t>ΠΛΗΘΟΣ</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ΠΟΣΟ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ΠΛΗΘΟΣ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ΠΟΣΟ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ΠΛΗΘΟΣ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ΠΟΣΟ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ΠΛΗΘΟΣ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ctr"/>
                      <a:r>
                        <a:rPr lang="el-GR" sz="1800" b="0" i="0" u="none" strike="noStrike" dirty="0">
                          <a:solidFill>
                            <a:srgbClr val="000000"/>
                          </a:solidFill>
                          <a:latin typeface="Calibri"/>
                        </a:rPr>
                        <a:t>ΠΟΣΟ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490346">
                <a:tc>
                  <a:txBody>
                    <a:bodyPr/>
                    <a:lstStyle/>
                    <a:p>
                      <a:pPr algn="ctr" fontAlgn="b"/>
                      <a:r>
                        <a:rPr lang="el-GR" sz="1800" b="1" i="0" u="none" strike="noStrike" dirty="0">
                          <a:solidFill>
                            <a:srgbClr val="000000"/>
                          </a:solidFill>
                          <a:latin typeface="+mn-lt"/>
                        </a:rPr>
                        <a:t>ΛΕΣΒΟΥ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5.445.500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5.314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4.251.200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1.100.250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86.916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7.134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3"/>
                  </a:ext>
                </a:extLst>
              </a:tr>
              <a:tr h="490346">
                <a:tc>
                  <a:txBody>
                    <a:bodyPr/>
                    <a:lstStyle/>
                    <a:p>
                      <a:pPr algn="ctr" fontAlgn="b"/>
                      <a:r>
                        <a:rPr lang="el-GR" sz="1800" b="1" i="0" u="none" strike="noStrike" dirty="0">
                          <a:solidFill>
                            <a:srgbClr val="000000"/>
                          </a:solidFill>
                          <a:latin typeface="+mn-lt"/>
                        </a:rPr>
                        <a:t>ΣΑΜΟΥ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3.113.350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2.849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2.279.200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1.596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751.644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80.106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4"/>
                  </a:ext>
                </a:extLst>
              </a:tr>
              <a:tr h="490346">
                <a:tc>
                  <a:txBody>
                    <a:bodyPr/>
                    <a:lstStyle/>
                    <a:p>
                      <a:pPr algn="ctr" fontAlgn="b"/>
                      <a:r>
                        <a:rPr lang="el-GR" sz="1800" b="1" i="0" u="none" strike="noStrike" dirty="0">
                          <a:solidFill>
                            <a:srgbClr val="000000"/>
                          </a:solidFill>
                          <a:latin typeface="+mn-lt"/>
                        </a:rPr>
                        <a:t>ΧΙΟΥ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2.819.822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2.815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2.252.000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1.191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524.610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116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38.778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4.434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5"/>
                  </a:ext>
                </a:extLst>
              </a:tr>
              <a:tr h="1161552">
                <a:tc>
                  <a:txBody>
                    <a:bodyPr/>
                    <a:lstStyle/>
                    <a:p>
                      <a:pPr algn="ctr" fontAlgn="ctr"/>
                      <a:r>
                        <a:rPr lang="el-GR" sz="1800" b="1" i="0" u="none" strike="noStrike" dirty="0">
                          <a:solidFill>
                            <a:srgbClr val="000000"/>
                          </a:solidFill>
                          <a:latin typeface="+mn-lt"/>
                        </a:rPr>
                        <a:t>ΠΕΡΙΦΕΡΕΙΑ</a:t>
                      </a:r>
                    </a:p>
                    <a:p>
                      <a:pPr algn="ctr" fontAlgn="ctr"/>
                      <a:r>
                        <a:rPr lang="el-GR" sz="1800" b="1" i="0" u="none" strike="noStrike" dirty="0">
                          <a:solidFill>
                            <a:srgbClr val="000000"/>
                          </a:solidFill>
                          <a:latin typeface="+mn-lt"/>
                        </a:rPr>
                        <a:t> ΒΟΡΕΙΟΥ ΑΙΓΑΙΟΥ</a:t>
                      </a:r>
                      <a:r>
                        <a:rPr lang="el-GR" sz="1800" b="1" i="0" u="none" strike="noStrike" baseline="0" dirty="0">
                          <a:solidFill>
                            <a:srgbClr val="000000"/>
                          </a:solidFill>
                          <a:latin typeface="+mn-lt"/>
                        </a:rPr>
                        <a:t> </a:t>
                      </a:r>
                      <a:endParaRPr lang="el-GR" sz="1800" b="1" i="0" u="none" strike="noStrike" dirty="0">
                        <a:solidFill>
                          <a:schemeClr val="tx1"/>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11.378.672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10.978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8.782.400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a:solidFill>
                            <a:srgbClr val="000000"/>
                          </a:solidFill>
                          <a:latin typeface="Calibri"/>
                          <a:ea typeface="+mn-ea"/>
                          <a:cs typeface="+mn-cs"/>
                        </a:rPr>
                        <a:t>5.187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2.376.504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647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205.800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el-GR" sz="1800" b="1" i="0" u="none" strike="noStrike" kern="1200" dirty="0">
                          <a:solidFill>
                            <a:srgbClr val="000000"/>
                          </a:solidFill>
                          <a:latin typeface="Calibri"/>
                          <a:ea typeface="+mn-ea"/>
                          <a:cs typeface="+mn-cs"/>
                        </a:rPr>
                        <a:t>13.968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7"/>
                  </a:ext>
                </a:extLst>
              </a:tr>
            </a:tbl>
          </a:graphicData>
        </a:graphic>
      </p:graphicFrame>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7172"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a:solidFill>
                  <a:srgbClr val="002060"/>
                </a:solidFill>
                <a:latin typeface="Calibri" pitchFamily="34" charset="0"/>
              </a:rPr>
              <a:t>Εργαλεία Ρευστότητας ΤΕΠΙΧ ΙΙ και Εγγυοδοτικά Προγράμματα</a:t>
            </a:r>
            <a:endParaRPr lang="en-US" altLang="en-US" sz="3800" b="1">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10" name="Table 9"/>
          <p:cNvGraphicFramePr>
            <a:graphicFrameLocks noGrp="1"/>
          </p:cNvGraphicFramePr>
          <p:nvPr>
            <p:extLst>
              <p:ext uri="{D42A27DB-BD31-4B8C-83A1-F6EECF244321}">
                <p14:modId xmlns="" xmlns:p14="http://schemas.microsoft.com/office/powerpoint/2010/main" val="495239369"/>
              </p:ext>
            </p:extLst>
          </p:nvPr>
        </p:nvGraphicFramePr>
        <p:xfrm>
          <a:off x="1447800" y="2019299"/>
          <a:ext cx="15316200" cy="4029401"/>
        </p:xfrm>
        <a:graphic>
          <a:graphicData uri="http://schemas.openxmlformats.org/drawingml/2006/table">
            <a:tbl>
              <a:tblPr/>
              <a:tblGrid>
                <a:gridCol w="8669463">
                  <a:extLst>
                    <a:ext uri="{9D8B030D-6E8A-4147-A177-3AD203B41FA5}">
                      <a16:colId xmlns="" xmlns:a16="http://schemas.microsoft.com/office/drawing/2014/main" val="20000"/>
                    </a:ext>
                  </a:extLst>
                </a:gridCol>
                <a:gridCol w="3006856">
                  <a:extLst>
                    <a:ext uri="{9D8B030D-6E8A-4147-A177-3AD203B41FA5}">
                      <a16:colId xmlns="" xmlns:a16="http://schemas.microsoft.com/office/drawing/2014/main" val="20001"/>
                    </a:ext>
                  </a:extLst>
                </a:gridCol>
                <a:gridCol w="3639881">
                  <a:extLst>
                    <a:ext uri="{9D8B030D-6E8A-4147-A177-3AD203B41FA5}">
                      <a16:colId xmlns="" xmlns:a16="http://schemas.microsoft.com/office/drawing/2014/main" val="20002"/>
                    </a:ext>
                  </a:extLst>
                </a:gridCol>
              </a:tblGrid>
              <a:tr h="712392">
                <a:tc>
                  <a:txBody>
                    <a:bodyPr/>
                    <a:lstStyle/>
                    <a:p>
                      <a:pPr algn="ctr" fontAlgn="b"/>
                      <a:endParaRPr lang="el-GR" sz="18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gridSpan="2">
                  <a:txBody>
                    <a:bodyPr/>
                    <a:lstStyle/>
                    <a:p>
                      <a:pPr algn="ctr" fontAlgn="b"/>
                      <a:r>
                        <a:rPr lang="el-GR" sz="1800" b="1" i="0" u="none" strike="noStrike" dirty="0">
                          <a:solidFill>
                            <a:srgbClr val="000000"/>
                          </a:solidFill>
                          <a:latin typeface="+mn-lt"/>
                        </a:rPr>
                        <a:t>Εκταμιεύσεις*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el-GR"/>
                    </a:p>
                  </a:txBody>
                  <a:tcPr/>
                </a:tc>
                <a:extLst>
                  <a:ext uri="{0D108BD9-81ED-4DB2-BD59-A6C34878D82A}">
                    <a16:rowId xmlns="" xmlns:a16="http://schemas.microsoft.com/office/drawing/2014/main" val="10000"/>
                  </a:ext>
                </a:extLst>
              </a:tr>
              <a:tr h="715158">
                <a:tc>
                  <a:txBody>
                    <a:bodyPr/>
                    <a:lstStyle/>
                    <a:p>
                      <a:pPr algn="ctr" fontAlgn="b"/>
                      <a:r>
                        <a:rPr lang="el-GR" sz="1800" b="1" i="0" u="none" strike="noStrike" dirty="0">
                          <a:solidFill>
                            <a:srgbClr val="000000"/>
                          </a:solidFill>
                          <a:latin typeface="+mn-lt"/>
                        </a:rPr>
                        <a:t>ΝΟΜΟΣ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l-GR" sz="1800" b="0" i="0" u="none" strike="noStrike" dirty="0">
                          <a:solidFill>
                            <a:srgbClr val="000000"/>
                          </a:solidFill>
                          <a:latin typeface="+mn-lt"/>
                        </a:rPr>
                        <a:t>Πλήθος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fontAlgn="b"/>
                      <a:r>
                        <a:rPr lang="el-GR" sz="1800" b="0" i="0" u="none" strike="noStrike" dirty="0">
                          <a:solidFill>
                            <a:srgbClr val="000000"/>
                          </a:solidFill>
                          <a:latin typeface="+mn-lt"/>
                        </a:rPr>
                        <a:t>Ποσό  Ενίσχυσης (ευρώ)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623343">
                <a:tc>
                  <a:txBody>
                    <a:bodyPr/>
                    <a:lstStyle/>
                    <a:p>
                      <a:pPr algn="ctr" fontAlgn="b"/>
                      <a:r>
                        <a:rPr lang="el-GR" sz="1800" b="1" i="0" u="none" strike="noStrike" dirty="0">
                          <a:solidFill>
                            <a:srgbClr val="000000"/>
                          </a:solidFill>
                          <a:latin typeface="+mn-lt"/>
                        </a:rPr>
                        <a:t>ΛΕΣΒΟΥ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l-GR" sz="2000" b="0" i="0" u="none" strike="noStrike" kern="1200" dirty="0">
                          <a:solidFill>
                            <a:srgbClr val="000000"/>
                          </a:solidFill>
                          <a:latin typeface="+mn-lt"/>
                          <a:ea typeface="+mn-ea"/>
                          <a:cs typeface="+mn-cs"/>
                        </a:rPr>
                        <a:t>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el-GR" sz="2000" b="0" i="0" u="none" strike="noStrike" kern="1200" dirty="0">
                          <a:solidFill>
                            <a:srgbClr val="000000"/>
                          </a:solidFill>
                          <a:latin typeface="+mn-lt"/>
                          <a:ea typeface="+mn-ea"/>
                          <a:cs typeface="+mn-cs"/>
                        </a:rPr>
                        <a:t>23.101.143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 xmlns:a16="http://schemas.microsoft.com/office/drawing/2014/main" val="10003"/>
                  </a:ext>
                </a:extLst>
              </a:tr>
              <a:tr h="626109">
                <a:tc>
                  <a:txBody>
                    <a:bodyPr/>
                    <a:lstStyle/>
                    <a:p>
                      <a:pPr algn="ctr" fontAlgn="b"/>
                      <a:r>
                        <a:rPr lang="el-GR" sz="1800" b="1" i="0" u="none" strike="noStrike" dirty="0">
                          <a:solidFill>
                            <a:srgbClr val="000000"/>
                          </a:solidFill>
                          <a:latin typeface="+mn-lt"/>
                        </a:rPr>
                        <a:t>ΣΑΜΟΥ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el-GR" sz="2000" b="0" i="0" u="none" strike="noStrike" kern="1200" dirty="0">
                          <a:solidFill>
                            <a:srgbClr val="000000"/>
                          </a:solidFill>
                          <a:latin typeface="+mn-lt"/>
                          <a:ea typeface="+mn-ea"/>
                          <a:cs typeface="+mn-cs"/>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el-GR" sz="2000" b="0" i="0" u="none" strike="noStrike" kern="1200" dirty="0">
                          <a:solidFill>
                            <a:srgbClr val="000000"/>
                          </a:solidFill>
                          <a:latin typeface="+mn-lt"/>
                          <a:ea typeface="+mn-ea"/>
                          <a:cs typeface="+mn-cs"/>
                        </a:rPr>
                        <a:t>9.505.545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 xmlns:a16="http://schemas.microsoft.com/office/drawing/2014/main" val="10004"/>
                  </a:ext>
                </a:extLst>
              </a:tr>
              <a:tr h="628876">
                <a:tc>
                  <a:txBody>
                    <a:bodyPr/>
                    <a:lstStyle/>
                    <a:p>
                      <a:pPr algn="ctr" fontAlgn="b"/>
                      <a:r>
                        <a:rPr lang="el-GR" sz="1800" b="1" i="0" u="none" strike="noStrike" dirty="0">
                          <a:solidFill>
                            <a:srgbClr val="000000"/>
                          </a:solidFill>
                          <a:latin typeface="+mn-lt"/>
                        </a:rPr>
                        <a:t>ΧΙΟΥ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el-GR" sz="2000" b="0" i="0" u="none" strike="noStrike" kern="1200" dirty="0">
                          <a:solidFill>
                            <a:srgbClr val="000000"/>
                          </a:solidFill>
                          <a:latin typeface="+mn-lt"/>
                          <a:ea typeface="+mn-ea"/>
                          <a:cs typeface="+mn-cs"/>
                        </a:rPr>
                        <a:t>137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b"/>
                      <a:r>
                        <a:rPr lang="el-GR" sz="2000" b="0" i="0" u="none" strike="noStrike" kern="1200" dirty="0">
                          <a:solidFill>
                            <a:srgbClr val="000000"/>
                          </a:solidFill>
                          <a:latin typeface="+mn-lt"/>
                          <a:ea typeface="+mn-ea"/>
                          <a:cs typeface="+mn-cs"/>
                        </a:rPr>
                        <a:t>14.294.554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 xmlns:a16="http://schemas.microsoft.com/office/drawing/2014/main" val="10005"/>
                  </a:ext>
                </a:extLst>
              </a:tr>
              <a:tr h="723523">
                <a:tc>
                  <a:txBody>
                    <a:bodyPr/>
                    <a:lstStyle/>
                    <a:p>
                      <a:pPr algn="ctr" fontAlgn="ctr"/>
                      <a:r>
                        <a:rPr lang="el-GR" sz="2000" b="1" i="0" u="none" strike="noStrike" dirty="0">
                          <a:solidFill>
                            <a:srgbClr val="000000"/>
                          </a:solidFill>
                          <a:latin typeface="+mn-lt"/>
                        </a:rPr>
                        <a:t>ΠΕΡΙΦΕΡΕΙΑ</a:t>
                      </a:r>
                    </a:p>
                    <a:p>
                      <a:pPr algn="ctr" fontAlgn="ctr"/>
                      <a:r>
                        <a:rPr lang="el-GR" sz="2000" b="1" i="0" u="none" strike="noStrike" dirty="0">
                          <a:solidFill>
                            <a:srgbClr val="000000"/>
                          </a:solidFill>
                          <a:latin typeface="+mn-lt"/>
                        </a:rPr>
                        <a:t> ΒΟΡΕΙΟΥ ΑΙΓΑΙΟΥ</a:t>
                      </a:r>
                      <a:r>
                        <a:rPr lang="el-GR" sz="2000" b="1" i="0" u="none" strike="noStrike" baseline="0" dirty="0">
                          <a:solidFill>
                            <a:srgbClr val="000000"/>
                          </a:solidFill>
                          <a:latin typeface="+mn-lt"/>
                        </a:rPr>
                        <a:t> </a:t>
                      </a:r>
                      <a:endParaRPr lang="el-GR" sz="20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l-GR" sz="2000" b="1" i="0" u="none" strike="noStrike" dirty="0">
                          <a:solidFill>
                            <a:srgbClr val="000000"/>
                          </a:solidFill>
                          <a:latin typeface="+mn-lt"/>
                        </a:rPr>
                        <a:t>492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l-GR" sz="2000" b="1" i="0" u="none" strike="noStrike" dirty="0">
                          <a:solidFill>
                            <a:srgbClr val="000000"/>
                          </a:solidFill>
                          <a:latin typeface="+mn-lt"/>
                        </a:rPr>
                        <a:t>46.901.242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7"/>
                  </a:ext>
                </a:extLst>
              </a:tr>
            </a:tbl>
          </a:graphicData>
        </a:graphic>
      </p:graphicFrame>
      <p:sp>
        <p:nvSpPr>
          <p:cNvPr id="12" name="TextBox 11"/>
          <p:cNvSpPr txBox="1"/>
          <p:nvPr/>
        </p:nvSpPr>
        <p:spPr>
          <a:xfrm>
            <a:off x="6553200" y="7277100"/>
            <a:ext cx="10287000" cy="1323975"/>
          </a:xfrm>
          <a:prstGeom prst="rect">
            <a:avLst/>
          </a:prstGeom>
          <a:solidFill>
            <a:schemeClr val="accent2">
              <a:lumMod val="60000"/>
              <a:lumOff val="40000"/>
            </a:schemeClr>
          </a:solidFill>
        </p:spPr>
        <p:txBody>
          <a:bodyPr>
            <a:spAutoFit/>
          </a:bodyPr>
          <a:lstStyle/>
          <a:p>
            <a:pPr algn="just" eaLnBrk="1" fontAlgn="auto" hangingPunct="1">
              <a:spcBef>
                <a:spcPts val="0"/>
              </a:spcBef>
              <a:spcAft>
                <a:spcPts val="0"/>
              </a:spcAft>
              <a:defRPr/>
            </a:pPr>
            <a:r>
              <a:rPr lang="el-GR" sz="2000" i="1" dirty="0">
                <a:latin typeface="+mn-lt"/>
                <a:cs typeface="+mn-cs"/>
              </a:rPr>
              <a:t>* Το μεγαλύτερο μέρος του πλήθους των χρηματοδοτήσεων – σε όλη την Ελλάδα – σε ποσοστό 71%, έχει κατευθυνθεί σε επιχειρήσεις με έως 10 εργαζόμενους.</a:t>
            </a:r>
          </a:p>
          <a:p>
            <a:pPr algn="just" eaLnBrk="1" fontAlgn="auto" hangingPunct="1">
              <a:spcBef>
                <a:spcPts val="0"/>
              </a:spcBef>
              <a:spcAft>
                <a:spcPts val="0"/>
              </a:spcAft>
              <a:defRPr/>
            </a:pPr>
            <a:r>
              <a:rPr lang="el-GR" sz="2000" i="1" dirty="0">
                <a:latin typeface="+mn-lt"/>
                <a:cs typeface="+mn-cs"/>
              </a:rPr>
              <a:t>Σε ό,τι αφορά την αξία των δανείων, το 56% έχει κατευθυνθεί σε επιχειρήσεις με έως 50 εργαζόμενους.</a:t>
            </a:r>
          </a:p>
        </p:txBody>
      </p:sp>
      <p:pic>
        <p:nvPicPr>
          <p:cNvPr id="8"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8196"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dirty="0">
                <a:solidFill>
                  <a:srgbClr val="002060"/>
                </a:solidFill>
                <a:latin typeface="Calibri" pitchFamily="34" charset="0"/>
              </a:rPr>
              <a:t>Αποζημιώσεις Ειδικού Σκοπού σε Εργαζόμενους</a:t>
            </a:r>
            <a:endParaRPr lang="en-US" altLang="en-US" sz="3800" b="1" dirty="0">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 9"/>
          <p:cNvGraphicFramePr>
            <a:graphicFrameLocks noGrp="1"/>
          </p:cNvGraphicFramePr>
          <p:nvPr>
            <p:extLst>
              <p:ext uri="{D42A27DB-BD31-4B8C-83A1-F6EECF244321}">
                <p14:modId xmlns="" xmlns:p14="http://schemas.microsoft.com/office/powerpoint/2010/main" val="904080362"/>
              </p:ext>
            </p:extLst>
          </p:nvPr>
        </p:nvGraphicFramePr>
        <p:xfrm>
          <a:off x="1447800" y="2476500"/>
          <a:ext cx="15240000" cy="3033163"/>
        </p:xfrm>
        <a:graphic>
          <a:graphicData uri="http://schemas.openxmlformats.org/drawingml/2006/table">
            <a:tbl>
              <a:tblPr/>
              <a:tblGrid>
                <a:gridCol w="10733523">
                  <a:extLst>
                    <a:ext uri="{9D8B030D-6E8A-4147-A177-3AD203B41FA5}">
                      <a16:colId xmlns="" xmlns:a16="http://schemas.microsoft.com/office/drawing/2014/main" val="20000"/>
                    </a:ext>
                  </a:extLst>
                </a:gridCol>
                <a:gridCol w="4506477">
                  <a:extLst>
                    <a:ext uri="{9D8B030D-6E8A-4147-A177-3AD203B41FA5}">
                      <a16:colId xmlns="" xmlns:a16="http://schemas.microsoft.com/office/drawing/2014/main" val="20001"/>
                    </a:ext>
                  </a:extLst>
                </a:gridCol>
              </a:tblGrid>
              <a:tr h="622114">
                <a:tc>
                  <a:txBody>
                    <a:bodyPr/>
                    <a:lstStyle/>
                    <a:p>
                      <a:pPr algn="ctr" fontAlgn="b"/>
                      <a:r>
                        <a:rPr lang="el-GR" sz="1800" b="1" i="0" u="none" strike="noStrike" dirty="0">
                          <a:solidFill>
                            <a:srgbClr val="000000"/>
                          </a:solidFill>
                          <a:latin typeface="+mn-lt"/>
                        </a:rPr>
                        <a:t>ΝΟΜΟΣ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l-GR" sz="1800" b="1" i="0" u="none" strike="noStrike" dirty="0">
                          <a:solidFill>
                            <a:srgbClr val="000000"/>
                          </a:solidFill>
                          <a:latin typeface="+mn-lt"/>
                        </a:rPr>
                        <a:t>Ποσό  Ενίσχυσης</a:t>
                      </a:r>
                      <a:r>
                        <a:rPr lang="el-GR" sz="1800" b="1" i="0" u="none" strike="noStrike" baseline="0" dirty="0">
                          <a:solidFill>
                            <a:srgbClr val="000000"/>
                          </a:solidFill>
                          <a:latin typeface="+mn-lt"/>
                        </a:rPr>
                        <a:t> </a:t>
                      </a:r>
                      <a:r>
                        <a:rPr lang="el-GR" sz="1800" b="1" i="0" u="none" strike="noStrike" dirty="0">
                          <a:solidFill>
                            <a:srgbClr val="000000"/>
                          </a:solidFill>
                          <a:latin typeface="+mn-lt"/>
                        </a:rPr>
                        <a:t>(ευρώ)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617301">
                <a:tc>
                  <a:txBody>
                    <a:bodyPr/>
                    <a:lstStyle/>
                    <a:p>
                      <a:pPr algn="ctr" fontAlgn="b"/>
                      <a:r>
                        <a:rPr lang="el-GR" sz="1800" b="1" i="0" u="none" strike="noStrike" dirty="0">
                          <a:solidFill>
                            <a:srgbClr val="000000"/>
                          </a:solidFill>
                          <a:latin typeface="+mn-lt"/>
                        </a:rPr>
                        <a:t>ΛΕΣΒΟΥ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l-GR" sz="1800" b="1" i="0" u="none" strike="noStrike" kern="1200" dirty="0">
                          <a:solidFill>
                            <a:srgbClr val="000000"/>
                          </a:solidFill>
                          <a:latin typeface="+mn-lt"/>
                          <a:ea typeface="+mn-ea"/>
                          <a:cs typeface="+mn-cs"/>
                        </a:rPr>
                        <a:t>12.088.111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1"/>
                  </a:ext>
                </a:extLst>
              </a:tr>
              <a:tr h="542244">
                <a:tc>
                  <a:txBody>
                    <a:bodyPr/>
                    <a:lstStyle/>
                    <a:p>
                      <a:pPr algn="ctr" fontAlgn="b"/>
                      <a:r>
                        <a:rPr lang="el-GR" sz="1800" b="1" i="0" u="none" strike="noStrike" dirty="0">
                          <a:solidFill>
                            <a:srgbClr val="000000"/>
                          </a:solidFill>
                          <a:latin typeface="+mn-lt"/>
                        </a:rPr>
                        <a:t>ΣΑΜΟΥ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l-GR" sz="1800" b="1" i="0" u="none" strike="noStrike" kern="1200" dirty="0">
                          <a:solidFill>
                            <a:srgbClr val="000000"/>
                          </a:solidFill>
                          <a:latin typeface="+mn-lt"/>
                          <a:ea typeface="+mn-ea"/>
                          <a:cs typeface="+mn-cs"/>
                        </a:rPr>
                        <a:t>5.352.879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2"/>
                  </a:ext>
                </a:extLst>
              </a:tr>
              <a:tr h="544650">
                <a:tc>
                  <a:txBody>
                    <a:bodyPr/>
                    <a:lstStyle/>
                    <a:p>
                      <a:pPr algn="ctr" fontAlgn="b"/>
                      <a:r>
                        <a:rPr lang="el-GR" sz="1800" b="1" i="0" u="none" strike="noStrike" dirty="0">
                          <a:solidFill>
                            <a:srgbClr val="000000"/>
                          </a:solidFill>
                          <a:latin typeface="+mn-lt"/>
                        </a:rPr>
                        <a:t>ΧΙΟΥ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l-GR" sz="1800" b="1" i="0" u="none" strike="noStrike" kern="1200" dirty="0">
                          <a:solidFill>
                            <a:srgbClr val="000000"/>
                          </a:solidFill>
                          <a:latin typeface="+mn-lt"/>
                          <a:ea typeface="+mn-ea"/>
                          <a:cs typeface="+mn-cs"/>
                        </a:rPr>
                        <a:t>7.661.226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3"/>
                  </a:ext>
                </a:extLst>
              </a:tr>
              <a:tr h="706854">
                <a:tc>
                  <a:txBody>
                    <a:bodyPr/>
                    <a:lstStyle/>
                    <a:p>
                      <a:pPr algn="ctr" fontAlgn="ctr"/>
                      <a:r>
                        <a:rPr lang="el-GR" sz="2000" b="1" i="0" u="none" strike="noStrike" dirty="0">
                          <a:solidFill>
                            <a:srgbClr val="000000"/>
                          </a:solidFill>
                          <a:latin typeface="+mn-lt"/>
                        </a:rPr>
                        <a:t>ΠΕΡΙΦΕΡΕΙΑ</a:t>
                      </a:r>
                    </a:p>
                    <a:p>
                      <a:pPr algn="ctr" fontAlgn="ctr"/>
                      <a:r>
                        <a:rPr lang="el-GR" sz="2000" b="1" i="0" u="none" strike="noStrike" dirty="0">
                          <a:solidFill>
                            <a:srgbClr val="000000"/>
                          </a:solidFill>
                          <a:latin typeface="+mn-lt"/>
                        </a:rPr>
                        <a:t> ΒΟΡΕΙΟΥ ΑΙΓΑΙΟΥ</a:t>
                      </a:r>
                      <a:r>
                        <a:rPr lang="el-GR" sz="2000" b="1" i="0" u="none" strike="noStrike" baseline="0" dirty="0">
                          <a:solidFill>
                            <a:srgbClr val="000000"/>
                          </a:solidFill>
                          <a:latin typeface="+mn-lt"/>
                        </a:rPr>
                        <a:t> </a:t>
                      </a:r>
                      <a:endParaRPr lang="el-GR" sz="2000" b="1" i="0" u="none" strike="noStrike" dirty="0">
                        <a:solidFill>
                          <a:srgbClr val="000000"/>
                        </a:solidFill>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l-GR" sz="1800" b="1" i="0" u="none" strike="noStrike" kern="1200" dirty="0">
                          <a:solidFill>
                            <a:srgbClr val="000000"/>
                          </a:solidFill>
                          <a:latin typeface="+mn-lt"/>
                          <a:ea typeface="+mn-ea"/>
                          <a:cs typeface="+mn-cs"/>
                        </a:rPr>
                        <a:t>25.102.216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6"/>
                  </a:ext>
                </a:extLst>
              </a:tr>
            </a:tbl>
          </a:graphicData>
        </a:graphic>
      </p:graphicFrame>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6"/>
          <p:cNvSpPr>
            <a:spLocks/>
          </p:cNvSpPr>
          <p:nvPr/>
        </p:nvSpPr>
        <p:spPr bwMode="auto">
          <a:xfrm>
            <a:off x="0" y="9029700"/>
            <a:ext cx="18288000" cy="1257300"/>
          </a:xfrm>
          <a:custGeom>
            <a:avLst/>
            <a:gdLst>
              <a:gd name="T0" fmla="*/ 7185677 w 20553161"/>
              <a:gd name="T1" fmla="*/ 10 h 5469980"/>
              <a:gd name="T2" fmla="*/ 0 w 20553161"/>
              <a:gd name="T3" fmla="*/ 10 h 5469980"/>
              <a:gd name="T4" fmla="*/ 0 w 20553161"/>
              <a:gd name="T5" fmla="*/ 0 h 5469980"/>
              <a:gd name="T6" fmla="*/ 7185677 w 20553161"/>
              <a:gd name="T7" fmla="*/ 10 h 5469980"/>
              <a:gd name="T8" fmla="*/ 0 60000 65536"/>
              <a:gd name="T9" fmla="*/ 0 60000 65536"/>
              <a:gd name="T10" fmla="*/ 0 60000 65536"/>
              <a:gd name="T11" fmla="*/ 0 60000 65536"/>
              <a:gd name="T12" fmla="*/ 0 w 20553161"/>
              <a:gd name="T13" fmla="*/ 0 h 5469980"/>
              <a:gd name="T14" fmla="*/ 20553161 w 20553161"/>
              <a:gd name="T15" fmla="*/ 5469980 h 5469980"/>
            </a:gdLst>
            <a:ahLst/>
            <a:cxnLst>
              <a:cxn ang="T8">
                <a:pos x="T0" y="T1"/>
              </a:cxn>
              <a:cxn ang="T9">
                <a:pos x="T2" y="T3"/>
              </a:cxn>
              <a:cxn ang="T10">
                <a:pos x="T4" y="T5"/>
              </a:cxn>
              <a:cxn ang="T11">
                <a:pos x="T6" y="T7"/>
              </a:cxn>
            </a:cxnLst>
            <a:rect l="T12" t="T13" r="T14" b="T15"/>
            <a:pathLst>
              <a:path w="20553161" h="5469980">
                <a:moveTo>
                  <a:pt x="20553161" y="5469980"/>
                </a:moveTo>
                <a:lnTo>
                  <a:pt x="0" y="5469980"/>
                </a:lnTo>
                <a:lnTo>
                  <a:pt x="0" y="0"/>
                </a:lnTo>
                <a:lnTo>
                  <a:pt x="20553161" y="5469980"/>
                </a:lnTo>
                <a:close/>
              </a:path>
            </a:pathLst>
          </a:custGeom>
          <a:solidFill>
            <a:srgbClr val="2A7DE1"/>
          </a:solidFill>
          <a:ln w="9525">
            <a:noFill/>
            <a:round/>
            <a:headEnd/>
            <a:tailEnd/>
          </a:ln>
        </p:spPr>
        <p:txBody>
          <a:bodyPr/>
          <a:lstStyle/>
          <a:p>
            <a:endParaRPr lang="el-GR"/>
          </a:p>
        </p:txBody>
      </p:sp>
      <p:sp>
        <p:nvSpPr>
          <p:cNvPr id="9220" name="Title 1"/>
          <p:cNvSpPr>
            <a:spLocks/>
          </p:cNvSpPr>
          <p:nvPr/>
        </p:nvSpPr>
        <p:spPr bwMode="auto">
          <a:xfrm>
            <a:off x="1371600" y="571500"/>
            <a:ext cx="14935200" cy="850900"/>
          </a:xfrm>
          <a:prstGeom prst="rect">
            <a:avLst/>
          </a:prstGeom>
          <a:noFill/>
          <a:ln w="9525">
            <a:noFill/>
            <a:miter lim="800000"/>
            <a:headEnd/>
            <a:tailEnd/>
          </a:ln>
        </p:spPr>
        <p:txBody>
          <a:bodyPr anchor="ctr"/>
          <a:lstStyle/>
          <a:p>
            <a:pPr eaLnBrk="1" hangingPunct="1"/>
            <a:r>
              <a:rPr lang="el-GR" altLang="en-US" sz="3800" b="1">
                <a:solidFill>
                  <a:srgbClr val="002060"/>
                </a:solidFill>
                <a:latin typeface="Calibri" pitchFamily="34" charset="0"/>
              </a:rPr>
              <a:t>Συνολικό Ποσό Ενίσχυσης Επιχειρήσεων &amp; Εργαζομένων (ανά Νομό) </a:t>
            </a:r>
            <a:endParaRPr lang="en-US" altLang="en-US" sz="3800" b="1">
              <a:solidFill>
                <a:srgbClr val="002060"/>
              </a:solidFill>
              <a:latin typeface="Calibri" pitchFamily="34" charset="0"/>
            </a:endParaRPr>
          </a:p>
        </p:txBody>
      </p:sp>
      <p:cxnSp>
        <p:nvCxnSpPr>
          <p:cNvPr id="26" name="Straight Connector 25"/>
          <p:cNvCxnSpPr/>
          <p:nvPr/>
        </p:nvCxnSpPr>
        <p:spPr>
          <a:xfrm>
            <a:off x="1447800" y="1333500"/>
            <a:ext cx="15316200"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 9"/>
          <p:cNvGraphicFramePr>
            <a:graphicFrameLocks noGrp="1"/>
          </p:cNvGraphicFramePr>
          <p:nvPr>
            <p:extLst>
              <p:ext uri="{D42A27DB-BD31-4B8C-83A1-F6EECF244321}">
                <p14:modId xmlns="" xmlns:p14="http://schemas.microsoft.com/office/powerpoint/2010/main" val="444700825"/>
              </p:ext>
            </p:extLst>
          </p:nvPr>
        </p:nvGraphicFramePr>
        <p:xfrm>
          <a:off x="1447800" y="2247900"/>
          <a:ext cx="15316200" cy="4806401"/>
        </p:xfrm>
        <a:graphic>
          <a:graphicData uri="http://schemas.openxmlformats.org/drawingml/2006/table">
            <a:tbl>
              <a:tblPr>
                <a:effectLst/>
              </a:tblPr>
              <a:tblGrid>
                <a:gridCol w="8305800">
                  <a:extLst>
                    <a:ext uri="{9D8B030D-6E8A-4147-A177-3AD203B41FA5}">
                      <a16:colId xmlns="" xmlns:a16="http://schemas.microsoft.com/office/drawing/2014/main" val="20000"/>
                    </a:ext>
                  </a:extLst>
                </a:gridCol>
                <a:gridCol w="7010400">
                  <a:extLst>
                    <a:ext uri="{9D8B030D-6E8A-4147-A177-3AD203B41FA5}">
                      <a16:colId xmlns="" xmlns:a16="http://schemas.microsoft.com/office/drawing/2014/main" val="20001"/>
                    </a:ext>
                  </a:extLst>
                </a:gridCol>
              </a:tblGrid>
              <a:tr h="946605">
                <a:tc>
                  <a:txBody>
                    <a:bodyPr/>
                    <a:lstStyle/>
                    <a:p>
                      <a:pPr algn="ctr" fontAlgn="b"/>
                      <a:r>
                        <a:rPr lang="el-GR" sz="2400" b="1" i="0" u="none" strike="noStrike" dirty="0">
                          <a:solidFill>
                            <a:srgbClr val="000000"/>
                          </a:solidFill>
                          <a:latin typeface="+mn-lt"/>
                        </a:rPr>
                        <a:t>ΝΟΜΟΣ</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l-GR" sz="2400" b="1" i="0" u="none" strike="noStrike" dirty="0">
                          <a:solidFill>
                            <a:srgbClr val="000000"/>
                          </a:solidFill>
                          <a:latin typeface="+mn-lt"/>
                        </a:rPr>
                        <a:t>Ποσό  Ενίσχυσης (εκατ. ευρώ)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939281">
                <a:tc>
                  <a:txBody>
                    <a:bodyPr/>
                    <a:lstStyle/>
                    <a:p>
                      <a:pPr algn="ctr" fontAlgn="b"/>
                      <a:r>
                        <a:rPr lang="el-GR" sz="2200" b="1" i="0" u="none" strike="noStrike" kern="1200" baseline="0" dirty="0">
                          <a:solidFill>
                            <a:srgbClr val="000000"/>
                          </a:solidFill>
                          <a:latin typeface="+mn-lt"/>
                          <a:ea typeface="+mn-ea"/>
                          <a:cs typeface="+mn-cs"/>
                        </a:rPr>
                        <a:t>ΛΕΣΒΟΥ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825075">
                <a:tc>
                  <a:txBody>
                    <a:bodyPr/>
                    <a:lstStyle/>
                    <a:p>
                      <a:pPr algn="ctr" fontAlgn="b"/>
                      <a:r>
                        <a:rPr lang="el-GR" sz="2200" b="1" i="0" u="none" strike="noStrike" kern="1200" baseline="0" dirty="0">
                          <a:solidFill>
                            <a:srgbClr val="000000"/>
                          </a:solidFill>
                          <a:latin typeface="+mn-lt"/>
                          <a:ea typeface="+mn-ea"/>
                          <a:cs typeface="+mn-cs"/>
                        </a:rPr>
                        <a:t>ΣΑΜΟΥ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828736">
                <a:tc>
                  <a:txBody>
                    <a:bodyPr/>
                    <a:lstStyle/>
                    <a:p>
                      <a:pPr algn="ctr" fontAlgn="b"/>
                      <a:r>
                        <a:rPr lang="el-GR" sz="2200" b="1" i="0" u="none" strike="noStrike" kern="1200" baseline="0" dirty="0">
                          <a:solidFill>
                            <a:srgbClr val="000000"/>
                          </a:solidFill>
                          <a:latin typeface="+mn-lt"/>
                          <a:ea typeface="+mn-ea"/>
                          <a:cs typeface="+mn-cs"/>
                        </a:rPr>
                        <a:t>ΧΙΟΥ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el-GR" sz="2200" b="1" i="0" u="none" strike="noStrike" dirty="0">
                          <a:solidFill>
                            <a:srgbClr val="000000"/>
                          </a:solidFill>
                          <a:latin typeface="+mn-lt"/>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1266704">
                <a:tc>
                  <a:txBody>
                    <a:bodyPr/>
                    <a:lstStyle/>
                    <a:p>
                      <a:pPr algn="ctr" fontAlgn="ctr"/>
                      <a:r>
                        <a:rPr lang="el-GR" sz="2200" b="1" i="0" u="none" strike="noStrike" kern="1200" baseline="0" dirty="0">
                          <a:solidFill>
                            <a:srgbClr val="000000"/>
                          </a:solidFill>
                          <a:latin typeface="+mn-lt"/>
                          <a:ea typeface="+mn-ea"/>
                          <a:cs typeface="+mn-cs"/>
                        </a:rPr>
                        <a:t>ΠΕΡΙΦΕΡΕΙΑ</a:t>
                      </a:r>
                    </a:p>
                    <a:p>
                      <a:pPr algn="ctr" fontAlgn="ctr"/>
                      <a:r>
                        <a:rPr lang="el-GR" sz="2200" b="1" i="0" u="none" strike="noStrike" kern="1200" baseline="0" dirty="0">
                          <a:solidFill>
                            <a:srgbClr val="000000"/>
                          </a:solidFill>
                          <a:latin typeface="+mn-lt"/>
                          <a:ea typeface="+mn-ea"/>
                          <a:cs typeface="+mn-cs"/>
                        </a:rPr>
                        <a:t> ΒΟΡΕΙΟΥ ΑΙΓΑΙΟΥ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l-GR" sz="2400" b="1" i="0" u="none" strike="noStrike" dirty="0">
                          <a:solidFill>
                            <a:srgbClr val="000000"/>
                          </a:solidFill>
                          <a:latin typeface="+mn-lt"/>
                        </a:rPr>
                        <a:t>185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6"/>
                  </a:ext>
                </a:extLst>
              </a:tr>
            </a:tbl>
          </a:graphicData>
        </a:graphic>
      </p:graphicFrame>
      <p:pic>
        <p:nvPicPr>
          <p:cNvPr id="7" name="5 - Εικόνα" descr="ÎÏÎ¿ÏÎ­Î»ÎµÏÎ¼Î± ÎµÎ¹ÎºÏÎ½Î±Ï Î³Î¹Î± ÎµÎ¸Î½Î¿ÏÎ·Î¼Î¿ ÏÏÎ¿ÏÏÎ³ÎµÎ¹Î¿ Î¿Î¹ÎºÎ¿Î½Î¿Î¼Î¹ÎºÏÎ½"/>
          <p:cNvPicPr>
            <a:picLocks noChangeAspect="1" noChangeArrowheads="1"/>
          </p:cNvPicPr>
          <p:nvPr/>
        </p:nvPicPr>
        <p:blipFill>
          <a:blip r:embed="rId2" cstate="print"/>
          <a:srcRect/>
          <a:stretch>
            <a:fillRect/>
          </a:stretch>
        </p:blipFill>
        <p:spPr bwMode="auto">
          <a:xfrm>
            <a:off x="152400" y="266700"/>
            <a:ext cx="1104900" cy="104616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4747</TotalTime>
  <Words>1813</Words>
  <PresentationFormat>Προσαρμογή</PresentationFormat>
  <Paragraphs>371</Paragraphs>
  <Slides>22</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22</vt:i4>
      </vt:variant>
    </vt:vector>
  </HeadingPairs>
  <TitlesOfParts>
    <vt:vector size="27" baseType="lpstr">
      <vt:lpstr>Arial</vt:lpstr>
      <vt:lpstr>Calibri</vt:lpstr>
      <vt:lpstr>Times New Roman</vt:lpstr>
      <vt:lpstr>Wingdings</vt: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terms:modified xsi:type="dcterms:W3CDTF">2021-04-02T14:07:22Z</dcterms:modified>
</cp:coreProperties>
</file>